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handoutMasterIdLst>
    <p:handoutMasterId r:id="rId82"/>
  </p:handoutMasterIdLst>
  <p:sldIdLst>
    <p:sldId id="256" r:id="rId2"/>
    <p:sldId id="286" r:id="rId3"/>
    <p:sldId id="324" r:id="rId4"/>
    <p:sldId id="290" r:id="rId5"/>
    <p:sldId id="357" r:id="rId6"/>
    <p:sldId id="299" r:id="rId7"/>
    <p:sldId id="293" r:id="rId8"/>
    <p:sldId id="295" r:id="rId9"/>
    <p:sldId id="257" r:id="rId10"/>
    <p:sldId id="308" r:id="rId11"/>
    <p:sldId id="269" r:id="rId12"/>
    <p:sldId id="321" r:id="rId13"/>
    <p:sldId id="346" r:id="rId14"/>
    <p:sldId id="307" r:id="rId15"/>
    <p:sldId id="270" r:id="rId16"/>
    <p:sldId id="335" r:id="rId17"/>
    <p:sldId id="266" r:id="rId18"/>
    <p:sldId id="284" r:id="rId19"/>
    <p:sldId id="313" r:id="rId20"/>
    <p:sldId id="304" r:id="rId21"/>
    <p:sldId id="277" r:id="rId22"/>
    <p:sldId id="311" r:id="rId23"/>
    <p:sldId id="297" r:id="rId24"/>
    <p:sldId id="314" r:id="rId25"/>
    <p:sldId id="281" r:id="rId26"/>
    <p:sldId id="292" r:id="rId27"/>
    <p:sldId id="262" r:id="rId28"/>
    <p:sldId id="338" r:id="rId29"/>
    <p:sldId id="287" r:id="rId30"/>
    <p:sldId id="325" r:id="rId31"/>
    <p:sldId id="305" r:id="rId32"/>
    <p:sldId id="278" r:id="rId33"/>
    <p:sldId id="336" r:id="rId34"/>
    <p:sldId id="296" r:id="rId35"/>
    <p:sldId id="276" r:id="rId36"/>
    <p:sldId id="339" r:id="rId37"/>
    <p:sldId id="268" r:id="rId38"/>
    <p:sldId id="320" r:id="rId39"/>
    <p:sldId id="347" r:id="rId40"/>
    <p:sldId id="271" r:id="rId41"/>
    <p:sldId id="328" r:id="rId42"/>
    <p:sldId id="288" r:id="rId43"/>
    <p:sldId id="344" r:id="rId44"/>
    <p:sldId id="273" r:id="rId45"/>
    <p:sldId id="265" r:id="rId46"/>
    <p:sldId id="282" r:id="rId47"/>
    <p:sldId id="326" r:id="rId48"/>
    <p:sldId id="279" r:id="rId49"/>
    <p:sldId id="315" r:id="rId50"/>
    <p:sldId id="291" r:id="rId51"/>
    <p:sldId id="358" r:id="rId52"/>
    <p:sldId id="259" r:id="rId53"/>
    <p:sldId id="260" r:id="rId54"/>
    <p:sldId id="294" r:id="rId55"/>
    <p:sldId id="342" r:id="rId56"/>
    <p:sldId id="298" r:id="rId57"/>
    <p:sldId id="267" r:id="rId58"/>
    <p:sldId id="309" r:id="rId59"/>
    <p:sldId id="348" r:id="rId60"/>
    <p:sldId id="272" r:id="rId61"/>
    <p:sldId id="334" r:id="rId62"/>
    <p:sldId id="261" r:id="rId63"/>
    <p:sldId id="280" r:id="rId64"/>
    <p:sldId id="274" r:id="rId65"/>
    <p:sldId id="343" r:id="rId66"/>
    <p:sldId id="300" r:id="rId67"/>
    <p:sldId id="289" r:id="rId68"/>
    <p:sldId id="345" r:id="rId69"/>
    <p:sldId id="263" r:id="rId70"/>
    <p:sldId id="264" r:id="rId71"/>
    <p:sldId id="275" r:id="rId72"/>
    <p:sldId id="327" r:id="rId73"/>
    <p:sldId id="349" r:id="rId74"/>
    <p:sldId id="350" r:id="rId75"/>
    <p:sldId id="351" r:id="rId76"/>
    <p:sldId id="352" r:id="rId77"/>
    <p:sldId id="353" r:id="rId78"/>
    <p:sldId id="354" r:id="rId79"/>
    <p:sldId id="355" r:id="rId80"/>
    <p:sldId id="356" r:id="rId81"/>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 Little" initials="AL" lastIdx="1" clrIdx="0">
    <p:extLst>
      <p:ext uri="{19B8F6BF-5375-455C-9EA6-DF929625EA0E}">
        <p15:presenceInfo xmlns:p15="http://schemas.microsoft.com/office/powerpoint/2012/main" userId="5e796cc72fa52b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2F4"/>
    <a:srgbClr val="5D45ED"/>
    <a:srgbClr val="301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01" autoAdjust="0"/>
    <p:restoredTop sz="94660"/>
  </p:normalViewPr>
  <p:slideViewPr>
    <p:cSldViewPr snapToGrid="0">
      <p:cViewPr varScale="1">
        <p:scale>
          <a:sx n="91" d="100"/>
          <a:sy n="91" d="100"/>
        </p:scale>
        <p:origin x="293" y="67"/>
      </p:cViewPr>
      <p:guideLst>
        <p:guide orient="horz" pos="2160"/>
        <p:guide pos="3840"/>
      </p:guideLst>
    </p:cSldViewPr>
  </p:slideViewPr>
  <p:notesTextViewPr>
    <p:cViewPr>
      <p:scale>
        <a:sx n="1" d="1"/>
        <a:sy n="1" d="1"/>
      </p:scale>
      <p:origin x="0" y="0"/>
    </p:cViewPr>
  </p:notesTextViewPr>
  <p:sorterViewPr>
    <p:cViewPr>
      <p:scale>
        <a:sx n="100" d="100"/>
        <a:sy n="100" d="100"/>
      </p:scale>
      <p:origin x="0" y="38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5797"/>
          </a:xfrm>
          <a:prstGeom prst="rect">
            <a:avLst/>
          </a:prstGeom>
        </p:spPr>
        <p:txBody>
          <a:bodyPr vert="horz" lIns="92957" tIns="46478" rIns="92957" bIns="46478"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7"/>
          </a:xfrm>
          <a:prstGeom prst="rect">
            <a:avLst/>
          </a:prstGeom>
        </p:spPr>
        <p:txBody>
          <a:bodyPr vert="horz" lIns="92957" tIns="46478" rIns="92957" bIns="46478" rtlCol="0"/>
          <a:lstStyle>
            <a:lvl1pPr algn="r">
              <a:defRPr sz="1200"/>
            </a:lvl1pPr>
          </a:lstStyle>
          <a:p>
            <a:fld id="{5C5BC636-FB81-4D4A-8BC2-D7558E8EE940}" type="datetimeFigureOut">
              <a:rPr lang="en-US" smtClean="0"/>
              <a:t>5/5/2014</a:t>
            </a:fld>
            <a:endParaRPr lang="en-US"/>
          </a:p>
        </p:txBody>
      </p:sp>
      <p:sp>
        <p:nvSpPr>
          <p:cNvPr id="4" name="Footer Placeholder 3"/>
          <p:cNvSpPr>
            <a:spLocks noGrp="1"/>
          </p:cNvSpPr>
          <p:nvPr>
            <p:ph type="ftr" sz="quarter" idx="2"/>
          </p:nvPr>
        </p:nvSpPr>
        <p:spPr>
          <a:xfrm>
            <a:off x="1" y="8817904"/>
            <a:ext cx="3026833" cy="465796"/>
          </a:xfrm>
          <a:prstGeom prst="rect">
            <a:avLst/>
          </a:prstGeom>
        </p:spPr>
        <p:txBody>
          <a:bodyPr vert="horz" lIns="92957" tIns="46478" rIns="92957" bIns="46478"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5796"/>
          </a:xfrm>
          <a:prstGeom prst="rect">
            <a:avLst/>
          </a:prstGeom>
        </p:spPr>
        <p:txBody>
          <a:bodyPr vert="horz" lIns="92957" tIns="46478" rIns="92957" bIns="46478" rtlCol="0" anchor="b"/>
          <a:lstStyle>
            <a:lvl1pPr algn="r">
              <a:defRPr sz="1200"/>
            </a:lvl1pPr>
          </a:lstStyle>
          <a:p>
            <a:fld id="{746C8CB4-CD67-4903-95C6-7517E4D04904}" type="slidenum">
              <a:rPr lang="en-US" smtClean="0"/>
              <a:t>‹#›</a:t>
            </a:fld>
            <a:endParaRPr lang="en-US"/>
          </a:p>
        </p:txBody>
      </p:sp>
    </p:spTree>
    <p:extLst>
      <p:ext uri="{BB962C8B-B14F-4D97-AF65-F5344CB8AC3E}">
        <p14:creationId xmlns:p14="http://schemas.microsoft.com/office/powerpoint/2010/main" val="226616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5/5/2014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5/5/2014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5/5/2014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5/5/2014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image" Target="../media/image36.WMF"/></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gi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 PROBLEMS</a:t>
            </a:r>
            <a:endParaRPr lang="en-US" dirty="0"/>
          </a:p>
        </p:txBody>
      </p:sp>
      <p:sp>
        <p:nvSpPr>
          <p:cNvPr id="3" name="TextBox 2"/>
          <p:cNvSpPr txBox="1"/>
          <p:nvPr/>
        </p:nvSpPr>
        <p:spPr>
          <a:xfrm>
            <a:off x="201413" y="6149130"/>
            <a:ext cx="6207775" cy="646331"/>
          </a:xfrm>
          <a:prstGeom prst="rect">
            <a:avLst/>
          </a:prstGeom>
          <a:noFill/>
        </p:spPr>
        <p:txBody>
          <a:bodyPr wrap="square" rtlCol="0">
            <a:spAutoFit/>
          </a:bodyPr>
          <a:lstStyle/>
          <a:p>
            <a:r>
              <a:rPr lang="en-US" dirty="0" smtClean="0"/>
              <a:t>Copyright:  Alexa Little and Lori </a:t>
            </a:r>
            <a:r>
              <a:rPr lang="en-US" dirty="0" smtClean="0"/>
              <a:t>Levin, except where noted.</a:t>
            </a:r>
            <a:endParaRPr lang="en-US" dirty="0"/>
          </a:p>
        </p:txBody>
      </p:sp>
    </p:spTree>
    <p:extLst>
      <p:ext uri="{BB962C8B-B14F-4D97-AF65-F5344CB8AC3E}">
        <p14:creationId xmlns:p14="http://schemas.microsoft.com/office/powerpoint/2010/main" val="65606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404" y="162759"/>
            <a:ext cx="10295859" cy="1113951"/>
          </a:xfrm>
        </p:spPr>
        <p:txBody>
          <a:bodyPr>
            <a:normAutofit fontScale="90000"/>
          </a:bodyPr>
          <a:lstStyle/>
          <a:p>
            <a:r>
              <a:rPr lang="en-US" dirty="0" smtClean="0"/>
              <a:t>How Does computer translation work?</a:t>
            </a:r>
            <a:endParaRPr lang="en-US" dirty="0"/>
          </a:p>
        </p:txBody>
      </p:sp>
      <p:sp>
        <p:nvSpPr>
          <p:cNvPr id="4" name="TextBox 3"/>
          <p:cNvSpPr txBox="1"/>
          <p:nvPr/>
        </p:nvSpPr>
        <p:spPr>
          <a:xfrm>
            <a:off x="1072560" y="1118873"/>
            <a:ext cx="9302877" cy="369332"/>
          </a:xfrm>
          <a:prstGeom prst="rect">
            <a:avLst/>
          </a:prstGeom>
          <a:noFill/>
        </p:spPr>
        <p:txBody>
          <a:bodyPr wrap="square" rtlCol="0">
            <a:spAutoFit/>
          </a:bodyPr>
          <a:lstStyle/>
          <a:p>
            <a:r>
              <a:rPr lang="en-US" dirty="0" smtClean="0"/>
              <a:t>The way you solved this puzzle is the same way a </a:t>
            </a:r>
            <a:r>
              <a:rPr lang="en-US" dirty="0" smtClean="0">
                <a:solidFill>
                  <a:srgbClr val="FF0000"/>
                </a:solidFill>
              </a:rPr>
              <a:t>computer translator </a:t>
            </a:r>
            <a:r>
              <a:rPr lang="en-US" dirty="0" smtClean="0"/>
              <a:t>works!</a:t>
            </a:r>
            <a:endParaRPr lang="en-US" dirty="0"/>
          </a:p>
        </p:txBody>
      </p:sp>
      <p:sp>
        <p:nvSpPr>
          <p:cNvPr id="5" name="TextBox 4"/>
          <p:cNvSpPr txBox="1"/>
          <p:nvPr/>
        </p:nvSpPr>
        <p:spPr>
          <a:xfrm>
            <a:off x="1077803" y="1501293"/>
            <a:ext cx="9302877" cy="646331"/>
          </a:xfrm>
          <a:prstGeom prst="rect">
            <a:avLst/>
          </a:prstGeom>
          <a:noFill/>
        </p:spPr>
        <p:txBody>
          <a:bodyPr wrap="square" rtlCol="0">
            <a:spAutoFit/>
          </a:bodyPr>
          <a:lstStyle/>
          <a:p>
            <a:r>
              <a:rPr lang="en-US" dirty="0" smtClean="0"/>
              <a:t>Translation systems are “trained” to notice words and their translations, and the differences in the order of words. </a:t>
            </a:r>
            <a:endParaRPr lang="en-US" dirty="0"/>
          </a:p>
        </p:txBody>
      </p:sp>
      <p:sp>
        <p:nvSpPr>
          <p:cNvPr id="6" name="TextBox 5"/>
          <p:cNvSpPr txBox="1"/>
          <p:nvPr/>
        </p:nvSpPr>
        <p:spPr>
          <a:xfrm>
            <a:off x="5158095" y="3510008"/>
            <a:ext cx="1916242" cy="923330"/>
          </a:xfrm>
          <a:prstGeom prst="rect">
            <a:avLst/>
          </a:prstGeom>
          <a:noFill/>
        </p:spPr>
        <p:txBody>
          <a:bodyPr wrap="square" rtlCol="0">
            <a:spAutoFit/>
          </a:bodyPr>
          <a:lstStyle/>
          <a:p>
            <a:r>
              <a:rPr lang="en-US" dirty="0" err="1" smtClean="0">
                <a:solidFill>
                  <a:srgbClr val="FF0000"/>
                </a:solidFill>
              </a:rPr>
              <a:t>kameez</a:t>
            </a:r>
            <a:r>
              <a:rPr lang="en-US" dirty="0" smtClean="0"/>
              <a:t> = shirt</a:t>
            </a:r>
            <a:br>
              <a:rPr lang="en-US" dirty="0" smtClean="0"/>
            </a:br>
            <a:r>
              <a:rPr lang="en-US" dirty="0" err="1">
                <a:solidFill>
                  <a:srgbClr val="FF0000"/>
                </a:solidFill>
              </a:rPr>
              <a:t>s</a:t>
            </a:r>
            <a:r>
              <a:rPr lang="en-US" dirty="0" err="1" smtClean="0">
                <a:solidFill>
                  <a:srgbClr val="FF0000"/>
                </a:solidFill>
              </a:rPr>
              <a:t>afed</a:t>
            </a:r>
            <a:r>
              <a:rPr lang="en-US" dirty="0" smtClean="0"/>
              <a:t> = white</a:t>
            </a:r>
          </a:p>
          <a:p>
            <a:r>
              <a:rPr lang="en-US" dirty="0" err="1" smtClean="0">
                <a:solidFill>
                  <a:srgbClr val="FF0000"/>
                </a:solidFill>
              </a:rPr>
              <a:t>hai</a:t>
            </a:r>
            <a:r>
              <a:rPr lang="en-US" dirty="0" smtClean="0"/>
              <a:t> = is</a:t>
            </a:r>
            <a:endParaRPr lang="en-US" dirty="0"/>
          </a:p>
        </p:txBody>
      </p:sp>
      <p:sp>
        <p:nvSpPr>
          <p:cNvPr id="8" name="TextBox 7"/>
          <p:cNvSpPr txBox="1"/>
          <p:nvPr/>
        </p:nvSpPr>
        <p:spPr>
          <a:xfrm>
            <a:off x="948403" y="5608381"/>
            <a:ext cx="3702178" cy="369332"/>
          </a:xfrm>
          <a:prstGeom prst="rect">
            <a:avLst/>
          </a:prstGeom>
          <a:noFill/>
        </p:spPr>
        <p:txBody>
          <a:bodyPr wrap="square" rtlCol="0">
            <a:spAutoFit/>
          </a:bodyPr>
          <a:lstStyle/>
          <a:p>
            <a:r>
              <a:rPr lang="en-US" dirty="0" smtClean="0"/>
              <a:t>The     shirt      is        white.         </a:t>
            </a:r>
            <a:r>
              <a:rPr lang="en-US" dirty="0" smtClean="0">
                <a:sym typeface="Wingdings" panose="05000000000000000000" pitchFamily="2" charset="2"/>
              </a:rPr>
              <a:t></a:t>
            </a:r>
            <a:endParaRPr lang="en-US" dirty="0"/>
          </a:p>
        </p:txBody>
      </p:sp>
      <p:sp>
        <p:nvSpPr>
          <p:cNvPr id="9" name="TextBox 8"/>
          <p:cNvSpPr txBox="1"/>
          <p:nvPr/>
        </p:nvSpPr>
        <p:spPr>
          <a:xfrm>
            <a:off x="948403" y="4685051"/>
            <a:ext cx="9302877" cy="923330"/>
          </a:xfrm>
          <a:prstGeom prst="rect">
            <a:avLst/>
          </a:prstGeom>
          <a:noFill/>
        </p:spPr>
        <p:txBody>
          <a:bodyPr wrap="square" rtlCol="0">
            <a:spAutoFit/>
          </a:bodyPr>
          <a:lstStyle/>
          <a:p>
            <a:r>
              <a:rPr lang="en-US" dirty="0" smtClean="0"/>
              <a:t>When you put in a sentence, the system </a:t>
            </a:r>
            <a:r>
              <a:rPr lang="en-US" dirty="0" smtClean="0">
                <a:solidFill>
                  <a:srgbClr val="FF0000"/>
                </a:solidFill>
              </a:rPr>
              <a:t>translates</a:t>
            </a:r>
            <a:r>
              <a:rPr lang="en-US" dirty="0" smtClean="0"/>
              <a:t> the words using its dictionary and then puts them in the </a:t>
            </a:r>
            <a:r>
              <a:rPr lang="en-US" dirty="0" smtClean="0">
                <a:solidFill>
                  <a:srgbClr val="FF0000"/>
                </a:solidFill>
              </a:rPr>
              <a:t>right order</a:t>
            </a:r>
            <a:r>
              <a:rPr lang="en-US" dirty="0" smtClean="0"/>
              <a:t>.  This way, it can translate sentences it has </a:t>
            </a:r>
            <a:r>
              <a:rPr lang="en-US" dirty="0" smtClean="0">
                <a:solidFill>
                  <a:srgbClr val="FF0000"/>
                </a:solidFill>
              </a:rPr>
              <a:t>never seen before</a:t>
            </a:r>
            <a:r>
              <a:rPr lang="en-US" dirty="0" smtClean="0"/>
              <a:t>, without a human having to write them all down!</a:t>
            </a:r>
            <a:endParaRPr lang="en-US" dirty="0"/>
          </a:p>
        </p:txBody>
      </p:sp>
      <p:sp>
        <p:nvSpPr>
          <p:cNvPr id="12" name="TextBox 11"/>
          <p:cNvSpPr txBox="1"/>
          <p:nvPr/>
        </p:nvSpPr>
        <p:spPr>
          <a:xfrm>
            <a:off x="1072560" y="5977713"/>
            <a:ext cx="1080423" cy="369332"/>
          </a:xfrm>
          <a:prstGeom prst="rect">
            <a:avLst/>
          </a:prstGeom>
          <a:noFill/>
        </p:spPr>
        <p:txBody>
          <a:bodyPr wrap="square" rtlCol="0">
            <a:spAutoFit/>
          </a:bodyPr>
          <a:lstStyle/>
          <a:p>
            <a:r>
              <a:rPr lang="en-US" dirty="0" err="1" smtClean="0">
                <a:solidFill>
                  <a:srgbClr val="3E72F4"/>
                </a:solidFill>
              </a:rPr>
              <a:t>kameez</a:t>
            </a:r>
            <a:endParaRPr lang="en-US" dirty="0">
              <a:solidFill>
                <a:srgbClr val="3E72F4"/>
              </a:solidFill>
            </a:endParaRPr>
          </a:p>
        </p:txBody>
      </p:sp>
      <p:sp>
        <p:nvSpPr>
          <p:cNvPr id="13" name="TextBox 12"/>
          <p:cNvSpPr txBox="1"/>
          <p:nvPr/>
        </p:nvSpPr>
        <p:spPr>
          <a:xfrm>
            <a:off x="2353009" y="5977713"/>
            <a:ext cx="511636" cy="369332"/>
          </a:xfrm>
          <a:prstGeom prst="rect">
            <a:avLst/>
          </a:prstGeom>
          <a:noFill/>
        </p:spPr>
        <p:txBody>
          <a:bodyPr wrap="square" rtlCol="0">
            <a:spAutoFit/>
          </a:bodyPr>
          <a:lstStyle/>
          <a:p>
            <a:r>
              <a:rPr lang="en-US" dirty="0" err="1" smtClean="0">
                <a:solidFill>
                  <a:srgbClr val="3E72F4"/>
                </a:solidFill>
              </a:rPr>
              <a:t>hai</a:t>
            </a:r>
            <a:endParaRPr lang="en-US" dirty="0">
              <a:solidFill>
                <a:srgbClr val="3E72F4"/>
              </a:solidFill>
            </a:endParaRPr>
          </a:p>
        </p:txBody>
      </p:sp>
      <p:sp>
        <p:nvSpPr>
          <p:cNvPr id="14" name="TextBox 13"/>
          <p:cNvSpPr txBox="1"/>
          <p:nvPr/>
        </p:nvSpPr>
        <p:spPr>
          <a:xfrm>
            <a:off x="2989467" y="5977713"/>
            <a:ext cx="1080423" cy="369332"/>
          </a:xfrm>
          <a:prstGeom prst="rect">
            <a:avLst/>
          </a:prstGeom>
          <a:noFill/>
        </p:spPr>
        <p:txBody>
          <a:bodyPr wrap="square" rtlCol="0">
            <a:spAutoFit/>
          </a:bodyPr>
          <a:lstStyle/>
          <a:p>
            <a:r>
              <a:rPr lang="en-US" dirty="0" err="1" smtClean="0">
                <a:solidFill>
                  <a:srgbClr val="3E72F4"/>
                </a:solidFill>
              </a:rPr>
              <a:t>safed</a:t>
            </a:r>
            <a:endParaRPr lang="en-US" dirty="0">
              <a:solidFill>
                <a:srgbClr val="3E72F4"/>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047" y="2147624"/>
            <a:ext cx="2285714" cy="2285714"/>
          </a:xfrm>
          <a:prstGeom prst="rect">
            <a:avLst/>
          </a:prstGeom>
        </p:spPr>
      </p:pic>
      <p:grpSp>
        <p:nvGrpSpPr>
          <p:cNvPr id="16" name="Group 15"/>
          <p:cNvGrpSpPr/>
          <p:nvPr/>
        </p:nvGrpSpPr>
        <p:grpSpPr>
          <a:xfrm>
            <a:off x="1229653" y="2370235"/>
            <a:ext cx="2869424" cy="800143"/>
            <a:chOff x="389487" y="4776679"/>
            <a:chExt cx="2502637" cy="588835"/>
          </a:xfrm>
        </p:grpSpPr>
        <p:sp>
          <p:nvSpPr>
            <p:cNvPr id="17" name="TextBox 16"/>
            <p:cNvSpPr txBox="1"/>
            <p:nvPr/>
          </p:nvSpPr>
          <p:spPr>
            <a:xfrm>
              <a:off x="1549905" y="4780920"/>
              <a:ext cx="705395" cy="226497"/>
            </a:xfrm>
            <a:prstGeom prst="rect">
              <a:avLst/>
            </a:prstGeom>
            <a:noFill/>
          </p:spPr>
          <p:txBody>
            <a:bodyPr wrap="square" rtlCol="0">
              <a:spAutoFit/>
            </a:bodyPr>
            <a:lstStyle/>
            <a:p>
              <a:r>
                <a:rPr lang="en-US" sz="1400" dirty="0" err="1" smtClean="0"/>
                <a:t>laal</a:t>
              </a:r>
              <a:endParaRPr lang="en-US" sz="1400" dirty="0"/>
            </a:p>
          </p:txBody>
        </p:sp>
        <p:sp>
          <p:nvSpPr>
            <p:cNvPr id="18" name="TextBox 17"/>
            <p:cNvSpPr txBox="1"/>
            <p:nvPr/>
          </p:nvSpPr>
          <p:spPr>
            <a:xfrm>
              <a:off x="2471662" y="4776679"/>
              <a:ext cx="392455" cy="226497"/>
            </a:xfrm>
            <a:prstGeom prst="rect">
              <a:avLst/>
            </a:prstGeom>
            <a:noFill/>
          </p:spPr>
          <p:txBody>
            <a:bodyPr wrap="square" rtlCol="0">
              <a:spAutoFit/>
            </a:bodyPr>
            <a:lstStyle/>
            <a:p>
              <a:r>
                <a:rPr lang="en-US" sz="1400" dirty="0" err="1" smtClean="0"/>
                <a:t>hai</a:t>
              </a:r>
              <a:endParaRPr lang="en-US" sz="1400" dirty="0"/>
            </a:p>
          </p:txBody>
        </p:sp>
        <p:sp>
          <p:nvSpPr>
            <p:cNvPr id="19" name="TextBox 18"/>
            <p:cNvSpPr txBox="1"/>
            <p:nvPr/>
          </p:nvSpPr>
          <p:spPr>
            <a:xfrm>
              <a:off x="389487" y="4794637"/>
              <a:ext cx="1022454" cy="226497"/>
            </a:xfrm>
            <a:prstGeom prst="rect">
              <a:avLst/>
            </a:prstGeom>
            <a:noFill/>
          </p:spPr>
          <p:txBody>
            <a:bodyPr wrap="square" rtlCol="0">
              <a:spAutoFit/>
            </a:bodyPr>
            <a:lstStyle/>
            <a:p>
              <a:r>
                <a:rPr lang="en-US" sz="1400" dirty="0" err="1" smtClean="0"/>
                <a:t>Kameez</a:t>
              </a:r>
              <a:endParaRPr lang="en-US" sz="1400" dirty="0"/>
            </a:p>
          </p:txBody>
        </p:sp>
        <p:sp>
          <p:nvSpPr>
            <p:cNvPr id="20" name="TextBox 19"/>
            <p:cNvSpPr txBox="1"/>
            <p:nvPr/>
          </p:nvSpPr>
          <p:spPr>
            <a:xfrm>
              <a:off x="430505" y="5136116"/>
              <a:ext cx="1001888" cy="226497"/>
            </a:xfrm>
            <a:prstGeom prst="rect">
              <a:avLst/>
            </a:prstGeom>
            <a:noFill/>
          </p:spPr>
          <p:txBody>
            <a:bodyPr wrap="square" rtlCol="0">
              <a:spAutoFit/>
            </a:bodyPr>
            <a:lstStyle/>
            <a:p>
              <a:r>
                <a:rPr lang="en-US" sz="1400" dirty="0" smtClean="0"/>
                <a:t>The shirt</a:t>
              </a:r>
              <a:endParaRPr lang="en-US" sz="1400" dirty="0"/>
            </a:p>
          </p:txBody>
        </p:sp>
        <p:sp>
          <p:nvSpPr>
            <p:cNvPr id="21" name="TextBox 20"/>
            <p:cNvSpPr txBox="1"/>
            <p:nvPr/>
          </p:nvSpPr>
          <p:spPr>
            <a:xfrm>
              <a:off x="1563546" y="5136116"/>
              <a:ext cx="678114" cy="226497"/>
            </a:xfrm>
            <a:prstGeom prst="rect">
              <a:avLst/>
            </a:prstGeom>
            <a:noFill/>
          </p:spPr>
          <p:txBody>
            <a:bodyPr wrap="square" rtlCol="0">
              <a:spAutoFit/>
            </a:bodyPr>
            <a:lstStyle/>
            <a:p>
              <a:r>
                <a:rPr lang="en-US" sz="1400" dirty="0" smtClean="0"/>
                <a:t>is</a:t>
              </a:r>
              <a:endParaRPr lang="en-US" sz="1400" dirty="0"/>
            </a:p>
          </p:txBody>
        </p:sp>
        <p:sp>
          <p:nvSpPr>
            <p:cNvPr id="22" name="TextBox 21"/>
            <p:cNvSpPr txBox="1"/>
            <p:nvPr/>
          </p:nvSpPr>
          <p:spPr>
            <a:xfrm>
              <a:off x="2325790" y="5139017"/>
              <a:ext cx="566334" cy="226497"/>
            </a:xfrm>
            <a:prstGeom prst="rect">
              <a:avLst/>
            </a:prstGeom>
            <a:noFill/>
          </p:spPr>
          <p:txBody>
            <a:bodyPr wrap="square" rtlCol="0">
              <a:spAutoFit/>
            </a:bodyPr>
            <a:lstStyle/>
            <a:p>
              <a:r>
                <a:rPr lang="en-US" sz="1400" dirty="0" smtClean="0"/>
                <a:t>red</a:t>
              </a:r>
              <a:endParaRPr lang="en-US" sz="1400" dirty="0"/>
            </a:p>
          </p:txBody>
        </p:sp>
        <p:cxnSp>
          <p:nvCxnSpPr>
            <p:cNvPr id="23" name="Straight Connector 22"/>
            <p:cNvCxnSpPr>
              <a:stCxn id="19" idx="2"/>
              <a:endCxn id="20" idx="0"/>
            </p:cNvCxnSpPr>
            <p:nvPr/>
          </p:nvCxnSpPr>
          <p:spPr>
            <a:xfrm>
              <a:off x="900714" y="5021134"/>
              <a:ext cx="30735" cy="1149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7" idx="2"/>
              <a:endCxn id="22" idx="0"/>
            </p:cNvCxnSpPr>
            <p:nvPr/>
          </p:nvCxnSpPr>
          <p:spPr>
            <a:xfrm>
              <a:off x="1902603" y="5007417"/>
              <a:ext cx="706355" cy="13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8" idx="2"/>
              <a:endCxn id="21" idx="0"/>
            </p:cNvCxnSpPr>
            <p:nvPr/>
          </p:nvCxnSpPr>
          <p:spPr>
            <a:xfrm flipH="1">
              <a:off x="1902603" y="5003176"/>
              <a:ext cx="765286" cy="13294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5154958" y="2394637"/>
            <a:ext cx="3838755" cy="600164"/>
          </a:xfrm>
          <a:prstGeom prst="rect">
            <a:avLst/>
          </a:prstGeom>
          <a:noFill/>
        </p:spPr>
        <p:txBody>
          <a:bodyPr wrap="square" rtlCol="0">
            <a:spAutoFit/>
          </a:bodyPr>
          <a:lstStyle/>
          <a:p>
            <a:r>
              <a:rPr lang="en-US" sz="1100" dirty="0" smtClean="0"/>
              <a:t>We “train” them by programming them count many millions of word correspondences like the ones in this example.  After they count, they compute probabilities. </a:t>
            </a:r>
            <a:endParaRPr lang="en-US" sz="1100" dirty="0"/>
          </a:p>
        </p:txBody>
      </p:sp>
      <p:sp>
        <p:nvSpPr>
          <p:cNvPr id="39" name="TextBox 38"/>
          <p:cNvSpPr txBox="1"/>
          <p:nvPr/>
        </p:nvSpPr>
        <p:spPr>
          <a:xfrm>
            <a:off x="1077803" y="3510008"/>
            <a:ext cx="3356174" cy="923330"/>
          </a:xfrm>
          <a:prstGeom prst="rect">
            <a:avLst/>
          </a:prstGeom>
          <a:noFill/>
        </p:spPr>
        <p:txBody>
          <a:bodyPr wrap="square" rtlCol="0">
            <a:spAutoFit/>
          </a:bodyPr>
          <a:lstStyle/>
          <a:p>
            <a:r>
              <a:rPr lang="en-US" dirty="0" smtClean="0"/>
              <a:t>After training, the computer makes a translation dictionary like this: </a:t>
            </a:r>
            <a:endParaRPr lang="en-US" dirty="0"/>
          </a:p>
        </p:txBody>
      </p:sp>
      <p:sp>
        <p:nvSpPr>
          <p:cNvPr id="40" name="TextBox 39"/>
          <p:cNvSpPr txBox="1"/>
          <p:nvPr/>
        </p:nvSpPr>
        <p:spPr>
          <a:xfrm>
            <a:off x="7297947" y="3544514"/>
            <a:ext cx="2173857" cy="577081"/>
          </a:xfrm>
          <a:prstGeom prst="rect">
            <a:avLst/>
          </a:prstGeom>
          <a:noFill/>
        </p:spPr>
        <p:txBody>
          <a:bodyPr wrap="square" rtlCol="0">
            <a:spAutoFit/>
          </a:bodyPr>
          <a:lstStyle/>
          <a:p>
            <a:r>
              <a:rPr lang="en-US" sz="1050" dirty="0" smtClean="0"/>
              <a:t>The real translation dictionary is full of errors, but it contains a probability for each translation. </a:t>
            </a:r>
            <a:endParaRPr lang="en-US" sz="1050" dirty="0"/>
          </a:p>
        </p:txBody>
      </p:sp>
    </p:spTree>
    <p:extLst>
      <p:ext uri="{BB962C8B-B14F-4D97-AF65-F5344CB8AC3E}">
        <p14:creationId xmlns:p14="http://schemas.microsoft.com/office/powerpoint/2010/main" val="134246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grpId="0" nodeType="clickEffect">
                                  <p:stCondLst>
                                    <p:cond delay="0"/>
                                  </p:stCondLst>
                                  <p:childTnLst>
                                    <p:animMotion origin="layout" path="M -1.66667E-6 3.7037E-7 L 0.15651 3.7037E-7 C 0.22656 3.7037E-7 0.31302 -0.01505 0.31302 -0.02732 L 0.31302 -0.0537 " pathEditMode="relative" rAng="0" ptsTypes="AAAA">
                                      <p:cBhvr>
                                        <p:cTn id="6" dur="2000" fill="hold"/>
                                        <p:tgtEl>
                                          <p:spTgt spid="12"/>
                                        </p:tgtEl>
                                        <p:attrNameLst>
                                          <p:attrName>ppt_x</p:attrName>
                                          <p:attrName>ppt_y</p:attrName>
                                        </p:attrNameLst>
                                      </p:cBhvr>
                                      <p:rCtr x="15651" y="-2685"/>
                                    </p:animMotion>
                                  </p:childTnLst>
                                </p:cTn>
                              </p:par>
                            </p:childTnLst>
                          </p:cTn>
                        </p:par>
                      </p:childTnLst>
                    </p:cTn>
                  </p:par>
                  <p:par>
                    <p:cTn id="7" fill="hold">
                      <p:stCondLst>
                        <p:cond delay="indefinite"/>
                      </p:stCondLst>
                      <p:childTnLst>
                        <p:par>
                          <p:cTn id="8" fill="hold">
                            <p:stCondLst>
                              <p:cond delay="0"/>
                            </p:stCondLst>
                            <p:childTnLst>
                              <p:par>
                                <p:cTn id="9" presetID="43" presetClass="path" presetSubtype="0" accel="50000" decel="50000" fill="hold" grpId="0" nodeType="clickEffect">
                                  <p:stCondLst>
                                    <p:cond delay="0"/>
                                  </p:stCondLst>
                                  <p:childTnLst>
                                    <p:animMotion origin="layout" path="M -3.125E-6 3.7037E-7 L 0.12162 3.7037E-7 C 0.17604 3.7037E-7 0.24323 -0.01505 0.24323 -0.02685 L 0.24323 -0.0537 " pathEditMode="relative" rAng="0" ptsTypes="AAAA">
                                      <p:cBhvr>
                                        <p:cTn id="10" dur="2000" fill="hold"/>
                                        <p:tgtEl>
                                          <p:spTgt spid="14"/>
                                        </p:tgtEl>
                                        <p:attrNameLst>
                                          <p:attrName>ppt_x</p:attrName>
                                          <p:attrName>ppt_y</p:attrName>
                                        </p:attrNameLst>
                                      </p:cBhvr>
                                      <p:rCtr x="12161" y="-2685"/>
                                    </p:animMotion>
                                  </p:childTnLst>
                                </p:cTn>
                              </p:par>
                            </p:childTnLst>
                          </p:cTn>
                        </p:par>
                      </p:childTnLst>
                    </p:cTn>
                  </p:par>
                  <p:par>
                    <p:cTn id="11" fill="hold">
                      <p:stCondLst>
                        <p:cond delay="indefinite"/>
                      </p:stCondLst>
                      <p:childTnLst>
                        <p:par>
                          <p:cTn id="12" fill="hold">
                            <p:stCondLst>
                              <p:cond delay="0"/>
                            </p:stCondLst>
                            <p:childTnLst>
                              <p:par>
                                <p:cTn id="13" presetID="43" presetClass="path" presetSubtype="0" accel="50000" decel="50000" fill="hold" grpId="0" nodeType="clickEffect">
                                  <p:stCondLst>
                                    <p:cond delay="0"/>
                                  </p:stCondLst>
                                  <p:childTnLst>
                                    <p:animMotion origin="layout" path="M -2.29167E-6 3.7037E-7 L 0.17865 3.7037E-7 C 0.25847 3.7037E-7 0.35729 -0.01505 0.35729 -0.02685 L 0.35729 -0.0537 " pathEditMode="relative" rAng="0" ptsTypes="AAAA">
                                      <p:cBhvr>
                                        <p:cTn id="14" dur="2000" fill="hold"/>
                                        <p:tgtEl>
                                          <p:spTgt spid="13"/>
                                        </p:tgtEl>
                                        <p:attrNameLst>
                                          <p:attrName>ppt_x</p:attrName>
                                          <p:attrName>ppt_y</p:attrName>
                                        </p:attrNameLst>
                                      </p:cBhvr>
                                      <p:rCtr x="17865" y="-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741061"/>
          </a:xfrm>
        </p:spPr>
        <p:txBody>
          <a:bodyPr>
            <a:normAutofit/>
          </a:bodyPr>
          <a:lstStyle/>
          <a:p>
            <a:pPr marL="0" indent="0">
              <a:buNone/>
            </a:pPr>
            <a:r>
              <a:rPr lang="en-US" dirty="0" smtClean="0"/>
              <a:t>Fill in the blanks so that both phrases make sense!</a:t>
            </a:r>
          </a:p>
        </p:txBody>
      </p:sp>
      <p:sp>
        <p:nvSpPr>
          <p:cNvPr id="5" name="TextBox 4"/>
          <p:cNvSpPr txBox="1"/>
          <p:nvPr/>
        </p:nvSpPr>
        <p:spPr>
          <a:xfrm>
            <a:off x="1792091" y="2213113"/>
            <a:ext cx="8044069" cy="2554545"/>
          </a:xfrm>
          <a:prstGeom prst="rect">
            <a:avLst/>
          </a:prstGeom>
          <a:noFill/>
        </p:spPr>
        <p:txBody>
          <a:bodyPr wrap="square" rtlCol="0">
            <a:spAutoFit/>
          </a:bodyPr>
          <a:lstStyle/>
          <a:p>
            <a:pPr algn="ctr"/>
            <a:r>
              <a:rPr lang="en-US" sz="3200" dirty="0" smtClean="0">
                <a:solidFill>
                  <a:srgbClr val="FF0000"/>
                </a:solidFill>
              </a:rPr>
              <a:t>MOVIE</a:t>
            </a:r>
            <a:r>
              <a:rPr lang="en-US" sz="3200" dirty="0">
                <a:solidFill>
                  <a:srgbClr val="FF0000"/>
                </a:solidFill>
              </a:rPr>
              <a:t> </a:t>
            </a:r>
            <a:r>
              <a:rPr lang="en-US" sz="3200" dirty="0" smtClean="0">
                <a:solidFill>
                  <a:srgbClr val="FF0000"/>
                </a:solidFill>
              </a:rPr>
              <a:t>  _ _ _ _ _ _ _   PARK</a:t>
            </a:r>
          </a:p>
          <a:p>
            <a:pPr algn="ctr"/>
            <a:endParaRPr lang="en-US" sz="3200" dirty="0">
              <a:solidFill>
                <a:srgbClr val="FF0000"/>
              </a:solidFill>
            </a:endParaRPr>
          </a:p>
          <a:p>
            <a:pPr algn="ctr"/>
            <a:r>
              <a:rPr lang="en-US" sz="3200" dirty="0" smtClean="0">
                <a:solidFill>
                  <a:srgbClr val="FF0000"/>
                </a:solidFill>
              </a:rPr>
              <a:t>AIR   _ _ _ _ _ _   HERO</a:t>
            </a:r>
          </a:p>
          <a:p>
            <a:pPr algn="ctr"/>
            <a:endParaRPr lang="en-US" sz="3200" dirty="0">
              <a:solidFill>
                <a:srgbClr val="FF0000"/>
              </a:solidFill>
            </a:endParaRPr>
          </a:p>
          <a:p>
            <a:pPr algn="ctr"/>
            <a:r>
              <a:rPr lang="en-US" sz="3200" dirty="0" smtClean="0">
                <a:solidFill>
                  <a:srgbClr val="FF0000"/>
                </a:solidFill>
              </a:rPr>
              <a:t>ROCK   _ _ _ _   GAZING</a:t>
            </a:r>
            <a:endParaRPr lang="en-US" sz="3200" dirty="0">
              <a:solidFill>
                <a:srgbClr val="FF0000"/>
              </a:solidFill>
            </a:endParaRPr>
          </a:p>
        </p:txBody>
      </p:sp>
      <p:sp>
        <p:nvSpPr>
          <p:cNvPr id="4" name="Rectangle 3"/>
          <p:cNvSpPr/>
          <p:nvPr/>
        </p:nvSpPr>
        <p:spPr>
          <a:xfrm rot="802897">
            <a:off x="9480329" y="671015"/>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6" name="Rectangle 5"/>
          <p:cNvSpPr/>
          <p:nvPr/>
        </p:nvSpPr>
        <p:spPr>
          <a:xfrm rot="20660228">
            <a:off x="1093069" y="4369558"/>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7" name="TextBox 6"/>
          <p:cNvSpPr txBox="1"/>
          <p:nvPr/>
        </p:nvSpPr>
        <p:spPr>
          <a:xfrm>
            <a:off x="4821012" y="2264568"/>
            <a:ext cx="2365599" cy="461665"/>
          </a:xfrm>
          <a:prstGeom prst="rect">
            <a:avLst/>
          </a:prstGeom>
          <a:noFill/>
        </p:spPr>
        <p:txBody>
          <a:bodyPr wrap="square" rtlCol="0">
            <a:spAutoFit/>
          </a:bodyPr>
          <a:lstStyle/>
          <a:p>
            <a:r>
              <a:rPr lang="en-US" sz="2400" dirty="0" smtClean="0">
                <a:solidFill>
                  <a:srgbClr val="3E72F4"/>
                </a:solidFill>
              </a:rPr>
              <a:t>T  R  A  I  L  E  R</a:t>
            </a:r>
            <a:endParaRPr lang="en-US" sz="2400" dirty="0">
              <a:solidFill>
                <a:srgbClr val="3E72F4"/>
              </a:solidFill>
            </a:endParaRPr>
          </a:p>
        </p:txBody>
      </p:sp>
      <p:sp>
        <p:nvSpPr>
          <p:cNvPr id="8" name="TextBox 7"/>
          <p:cNvSpPr txBox="1"/>
          <p:nvPr/>
        </p:nvSpPr>
        <p:spPr>
          <a:xfrm>
            <a:off x="4535262" y="3259552"/>
            <a:ext cx="2172719" cy="461665"/>
          </a:xfrm>
          <a:prstGeom prst="rect">
            <a:avLst/>
          </a:prstGeom>
          <a:noFill/>
        </p:spPr>
        <p:txBody>
          <a:bodyPr wrap="square" rtlCol="0">
            <a:spAutoFit/>
          </a:bodyPr>
          <a:lstStyle/>
          <a:p>
            <a:r>
              <a:rPr lang="en-US" sz="2400" dirty="0" smtClean="0">
                <a:solidFill>
                  <a:srgbClr val="3E72F4"/>
                </a:solidFill>
              </a:rPr>
              <a:t>G  U  I  T  A  R</a:t>
            </a:r>
            <a:endParaRPr lang="en-US" sz="2400" dirty="0">
              <a:solidFill>
                <a:srgbClr val="3E72F4"/>
              </a:solidFill>
            </a:endParaRPr>
          </a:p>
        </p:txBody>
      </p:sp>
      <p:sp>
        <p:nvSpPr>
          <p:cNvPr id="9" name="TextBox 8"/>
          <p:cNvSpPr txBox="1"/>
          <p:nvPr/>
        </p:nvSpPr>
        <p:spPr>
          <a:xfrm>
            <a:off x="5039028" y="4254536"/>
            <a:ext cx="1550193" cy="461665"/>
          </a:xfrm>
          <a:prstGeom prst="rect">
            <a:avLst/>
          </a:prstGeom>
          <a:noFill/>
        </p:spPr>
        <p:txBody>
          <a:bodyPr wrap="square" rtlCol="0">
            <a:spAutoFit/>
          </a:bodyPr>
          <a:lstStyle/>
          <a:p>
            <a:r>
              <a:rPr lang="en-US" sz="2400" dirty="0" smtClean="0">
                <a:solidFill>
                  <a:srgbClr val="3E72F4"/>
                </a:solidFill>
              </a:rPr>
              <a:t>S T A R</a:t>
            </a:r>
            <a:endParaRPr lang="en-US" sz="2400" dirty="0">
              <a:solidFill>
                <a:srgbClr val="3E72F4"/>
              </a:solidFill>
            </a:endParaRPr>
          </a:p>
        </p:txBody>
      </p:sp>
    </p:spTree>
    <p:extLst>
      <p:ext uri="{BB962C8B-B14F-4D97-AF65-F5344CB8AC3E}">
        <p14:creationId xmlns:p14="http://schemas.microsoft.com/office/powerpoint/2010/main" val="181623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584" y="276482"/>
            <a:ext cx="10179342" cy="990485"/>
          </a:xfrm>
        </p:spPr>
        <p:txBody>
          <a:bodyPr>
            <a:normAutofit fontScale="90000"/>
          </a:bodyPr>
          <a:lstStyle/>
          <a:p>
            <a:r>
              <a:rPr lang="en-US" dirty="0" smtClean="0"/>
              <a:t>How do computers ‘guess’ words?</a:t>
            </a:r>
            <a:br>
              <a:rPr lang="en-US" dirty="0" smtClean="0"/>
            </a:br>
            <a:r>
              <a:rPr lang="en-US" sz="2200" dirty="0" smtClean="0"/>
              <a:t>For speech recognition and computer translation</a:t>
            </a:r>
            <a:endParaRPr lang="en-US" sz="2700" dirty="0"/>
          </a:p>
        </p:txBody>
      </p:sp>
      <p:sp>
        <p:nvSpPr>
          <p:cNvPr id="8" name="TextBox 7"/>
          <p:cNvSpPr txBox="1"/>
          <p:nvPr/>
        </p:nvSpPr>
        <p:spPr>
          <a:xfrm>
            <a:off x="983584" y="1499879"/>
            <a:ext cx="10644188" cy="646331"/>
          </a:xfrm>
          <a:prstGeom prst="rect">
            <a:avLst/>
          </a:prstGeom>
          <a:noFill/>
        </p:spPr>
        <p:txBody>
          <a:bodyPr wrap="square" rtlCol="0">
            <a:spAutoFit/>
          </a:bodyPr>
          <a:lstStyle/>
          <a:p>
            <a:r>
              <a:rPr lang="en-US" dirty="0" smtClean="0"/>
              <a:t>Sometimes, a computer </a:t>
            </a:r>
            <a:r>
              <a:rPr lang="en-US" dirty="0" smtClean="0">
                <a:solidFill>
                  <a:srgbClr val="FF0000"/>
                </a:solidFill>
              </a:rPr>
              <a:t>can’t be sure </a:t>
            </a:r>
            <a:r>
              <a:rPr lang="en-US" dirty="0" smtClean="0"/>
              <a:t>what word we just said, or which version of a translation is the right one. But how do you teach a machine to guess, and guess well?!</a:t>
            </a:r>
            <a:endParaRPr lang="en-US" dirty="0"/>
          </a:p>
        </p:txBody>
      </p:sp>
      <p:sp>
        <p:nvSpPr>
          <p:cNvPr id="9" name="TextBox 8"/>
          <p:cNvSpPr txBox="1"/>
          <p:nvPr/>
        </p:nvSpPr>
        <p:spPr>
          <a:xfrm>
            <a:off x="983584" y="2324599"/>
            <a:ext cx="10644188" cy="923330"/>
          </a:xfrm>
          <a:prstGeom prst="rect">
            <a:avLst/>
          </a:prstGeom>
          <a:noFill/>
        </p:spPr>
        <p:txBody>
          <a:bodyPr wrap="square" rtlCol="0">
            <a:spAutoFit/>
          </a:bodyPr>
          <a:lstStyle/>
          <a:p>
            <a:r>
              <a:rPr lang="en-US" dirty="0" smtClean="0"/>
              <a:t>Computers guess words using </a:t>
            </a:r>
            <a:r>
              <a:rPr lang="en-US" dirty="0" smtClean="0">
                <a:solidFill>
                  <a:srgbClr val="FF0000"/>
                </a:solidFill>
              </a:rPr>
              <a:t>probabilities</a:t>
            </a:r>
            <a:r>
              <a:rPr lang="en-US" dirty="0" smtClean="0"/>
              <a:t>. The program ‘looks’ at the words before and after the mystery word, then creates a list of all possible words that could go in that blank. Then, it chooses the one that is the most probable with the word before it, and the word after it:</a:t>
            </a:r>
            <a:endParaRPr lang="en-US" dirty="0"/>
          </a:p>
        </p:txBody>
      </p:sp>
      <p:sp>
        <p:nvSpPr>
          <p:cNvPr id="10" name="TextBox 9"/>
          <p:cNvSpPr txBox="1"/>
          <p:nvPr/>
        </p:nvSpPr>
        <p:spPr>
          <a:xfrm>
            <a:off x="746710" y="4932472"/>
            <a:ext cx="10644188" cy="1200329"/>
          </a:xfrm>
          <a:prstGeom prst="rect">
            <a:avLst/>
          </a:prstGeom>
          <a:noFill/>
        </p:spPr>
        <p:txBody>
          <a:bodyPr wrap="square" rtlCol="0">
            <a:spAutoFit/>
          </a:bodyPr>
          <a:lstStyle/>
          <a:p>
            <a:r>
              <a:rPr lang="en-US" dirty="0" smtClean="0"/>
              <a:t>Unfortunately, even when each word in the chain makes sense with the word before it, the whole chain can end up being </a:t>
            </a:r>
            <a:r>
              <a:rPr lang="en-US" dirty="0" smtClean="0">
                <a:solidFill>
                  <a:srgbClr val="FF0000"/>
                </a:solidFill>
              </a:rPr>
              <a:t>gibberish</a:t>
            </a:r>
            <a:r>
              <a:rPr lang="en-US" dirty="0" smtClean="0"/>
              <a:t>! Linguists and computer scientists are working to ‘teach’ computers better ways to guess words, and in the meantime we can enjoy all the </a:t>
            </a:r>
            <a:r>
              <a:rPr lang="en-US" dirty="0" smtClean="0">
                <a:solidFill>
                  <a:srgbClr val="FF0000"/>
                </a:solidFill>
              </a:rPr>
              <a:t>funny mistakes </a:t>
            </a:r>
            <a:r>
              <a:rPr lang="en-US" dirty="0" smtClean="0"/>
              <a:t>computers make.</a:t>
            </a:r>
            <a:endParaRPr lang="en-US" dirty="0"/>
          </a:p>
        </p:txBody>
      </p:sp>
      <p:sp>
        <p:nvSpPr>
          <p:cNvPr id="11" name="TextBox 10"/>
          <p:cNvSpPr txBox="1"/>
          <p:nvPr/>
        </p:nvSpPr>
        <p:spPr>
          <a:xfrm>
            <a:off x="3387146" y="4013473"/>
            <a:ext cx="6829425" cy="584775"/>
          </a:xfrm>
          <a:prstGeom prst="rect">
            <a:avLst/>
          </a:prstGeom>
          <a:noFill/>
        </p:spPr>
        <p:txBody>
          <a:bodyPr wrap="square" rtlCol="0">
            <a:spAutoFit/>
          </a:bodyPr>
          <a:lstStyle/>
          <a:p>
            <a:pPr algn="ctr"/>
            <a:r>
              <a:rPr lang="en-US" sz="3200" dirty="0" smtClean="0">
                <a:solidFill>
                  <a:srgbClr val="FF0000"/>
                </a:solidFill>
              </a:rPr>
              <a:t>ROCK          STAR        GAZING</a:t>
            </a:r>
            <a:endParaRPr lang="en-US" sz="3200" dirty="0">
              <a:solidFill>
                <a:srgbClr val="FF0000"/>
              </a:solidFill>
            </a:endParaRPr>
          </a:p>
        </p:txBody>
      </p:sp>
      <p:sp>
        <p:nvSpPr>
          <p:cNvPr id="12" name="Rectangle 11"/>
          <p:cNvSpPr/>
          <p:nvPr/>
        </p:nvSpPr>
        <p:spPr>
          <a:xfrm>
            <a:off x="3443288" y="3843338"/>
            <a:ext cx="4236243" cy="900112"/>
          </a:xfrm>
          <a:prstGeom prst="rect">
            <a:avLst/>
          </a:prstGeom>
          <a:noFill/>
          <a:ln w="38100">
            <a:solidFill>
              <a:srgbClr val="3E72F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5631657" y="3837444"/>
            <a:ext cx="4236243" cy="900112"/>
          </a:xfrm>
          <a:prstGeom prst="rect">
            <a:avLst/>
          </a:prstGeom>
          <a:noFill/>
          <a:ln w="38100">
            <a:solidFill>
              <a:srgbClr val="3E72F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126798" y="3869650"/>
            <a:ext cx="850431" cy="867906"/>
          </a:xfrm>
          <a:prstGeom prst="rect">
            <a:avLst/>
          </a:prstGeom>
        </p:spPr>
      </p:pic>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277817" y="3853547"/>
            <a:ext cx="850431" cy="867906"/>
          </a:xfrm>
          <a:prstGeom prst="rect">
            <a:avLst/>
          </a:prstGeom>
        </p:spPr>
      </p:pic>
      <p:sp>
        <p:nvSpPr>
          <p:cNvPr id="17" name="Rounded Rectangle 16"/>
          <p:cNvSpPr/>
          <p:nvPr/>
        </p:nvSpPr>
        <p:spPr>
          <a:xfrm>
            <a:off x="739489" y="3824875"/>
            <a:ext cx="2315378" cy="867906"/>
          </a:xfrm>
          <a:prstGeom prst="roundRect">
            <a:avLst/>
          </a:prstGeom>
          <a:solidFill>
            <a:srgbClr val="3E72F4"/>
          </a:solidFill>
          <a:ln>
            <a:solidFill>
              <a:srgbClr val="3E7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Looks good!</a:t>
            </a:r>
            <a:endParaRPr lang="en-US" b="1" dirty="0"/>
          </a:p>
        </p:txBody>
      </p:sp>
    </p:spTree>
    <p:extLst>
      <p:ext uri="{BB962C8B-B14F-4D97-AF65-F5344CB8AC3E}">
        <p14:creationId xmlns:p14="http://schemas.microsoft.com/office/powerpoint/2010/main" val="5958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2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4000"/>
                            </p:stCondLst>
                            <p:childTnLst>
                              <p:par>
                                <p:cTn id="13" presetID="9" presetClass="exit" presetSubtype="0" fill="hold" nodeType="afterEffect">
                                  <p:stCondLst>
                                    <p:cond delay="2000"/>
                                  </p:stCondLst>
                                  <p:childTnLst>
                                    <p:animEffect transition="out" filter="dissolv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par>
                          <p:cTn id="16" fill="hold">
                            <p:stCondLst>
                              <p:cond delay="6500"/>
                            </p:stCondLst>
                            <p:childTnLst>
                              <p:par>
                                <p:cTn id="17" presetID="9" presetClass="exit" presetSubtype="0" fill="hold" grpId="1" nodeType="afterEffect">
                                  <p:stCondLst>
                                    <p:cond delay="2000"/>
                                  </p:stCondLst>
                                  <p:childTnLst>
                                    <p:animEffect transition="out" filter="dissolve">
                                      <p:cBhvr>
                                        <p:cTn id="18" dur="1000"/>
                                        <p:tgtEl>
                                          <p:spTgt spid="12"/>
                                        </p:tgtEl>
                                      </p:cBhvr>
                                    </p:animEffect>
                                    <p:set>
                                      <p:cBhvr>
                                        <p:cTn id="19" dur="1" fill="hold">
                                          <p:stCondLst>
                                            <p:cond delay="999"/>
                                          </p:stCondLst>
                                        </p:cTn>
                                        <p:tgtEl>
                                          <p:spTgt spid="12"/>
                                        </p:tgtEl>
                                        <p:attrNameLst>
                                          <p:attrName>style.visibility</p:attrName>
                                        </p:attrNameLst>
                                      </p:cBhvr>
                                      <p:to>
                                        <p:strVal val="hidden"/>
                                      </p:to>
                                    </p:set>
                                  </p:childTnLst>
                                </p:cTn>
                              </p:par>
                            </p:childTnLst>
                          </p:cTn>
                        </p:par>
                        <p:par>
                          <p:cTn id="20" fill="hold">
                            <p:stCondLst>
                              <p:cond delay="9500"/>
                            </p:stCondLst>
                            <p:childTnLst>
                              <p:par>
                                <p:cTn id="21" presetID="10" presetClass="entr" presetSubtype="0" fill="hold" grpId="0" nodeType="afterEffect">
                                  <p:stCondLst>
                                    <p:cond delay="20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par>
                          <p:cTn id="24" fill="hold">
                            <p:stCondLst>
                              <p:cond delay="12500"/>
                            </p:stCondLst>
                            <p:childTnLst>
                              <p:par>
                                <p:cTn id="25" presetID="10" presetClass="entr" presetSubtype="0" fill="hold" nodeType="afterEffect">
                                  <p:stCondLst>
                                    <p:cond delay="2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par>
                          <p:cTn id="28" fill="hold">
                            <p:stCondLst>
                              <p:cond delay="15500"/>
                            </p:stCondLst>
                            <p:childTnLst>
                              <p:par>
                                <p:cTn id="29" presetID="9" presetClass="exit" presetSubtype="0" fill="hold" nodeType="afterEffect">
                                  <p:stCondLst>
                                    <p:cond delay="2000"/>
                                  </p:stCondLst>
                                  <p:childTnLst>
                                    <p:animEffect transition="out" filter="dissolv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par>
                          <p:cTn id="32" fill="hold">
                            <p:stCondLst>
                              <p:cond delay="18000"/>
                            </p:stCondLst>
                            <p:childTnLst>
                              <p:par>
                                <p:cTn id="33" presetID="9" presetClass="exit" presetSubtype="0" fill="hold" grpId="1" nodeType="afterEffect">
                                  <p:stCondLst>
                                    <p:cond delay="2000"/>
                                  </p:stCondLst>
                                  <p:childTnLst>
                                    <p:animEffect transition="out" filter="dissolve">
                                      <p:cBhvr>
                                        <p:cTn id="34" dur="1000"/>
                                        <p:tgtEl>
                                          <p:spTgt spid="14"/>
                                        </p:tgtEl>
                                      </p:cBhvr>
                                    </p:animEffect>
                                    <p:set>
                                      <p:cBhvr>
                                        <p:cTn id="35" dur="1" fill="hold">
                                          <p:stCondLst>
                                            <p:cond delay="999"/>
                                          </p:stCondLst>
                                        </p:cTn>
                                        <p:tgtEl>
                                          <p:spTgt spid="14"/>
                                        </p:tgtEl>
                                        <p:attrNameLst>
                                          <p:attrName>style.visibility</p:attrName>
                                        </p:attrNameLst>
                                      </p:cBhvr>
                                      <p:to>
                                        <p:strVal val="hidden"/>
                                      </p:to>
                                    </p:set>
                                  </p:childTnLst>
                                </p:cTn>
                              </p:par>
                            </p:childTnLst>
                          </p:cTn>
                        </p:par>
                        <p:par>
                          <p:cTn id="36" fill="hold">
                            <p:stCondLst>
                              <p:cond delay="21000"/>
                            </p:stCondLst>
                            <p:childTnLst>
                              <p:par>
                                <p:cTn id="37" presetID="10" presetClass="entr" presetSubtype="0" fill="hold" grpId="0" nodeType="afterEffect">
                                  <p:stCondLst>
                                    <p:cond delay="20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Computers Guess Words?</a:t>
            </a:r>
            <a:br>
              <a:rPr lang="en-US" dirty="0" smtClean="0"/>
            </a:br>
            <a:r>
              <a:rPr lang="en-US" sz="2000" dirty="0" smtClean="0"/>
              <a:t>For speech recognition and computer Translation</a:t>
            </a:r>
            <a:endParaRPr lang="en-US" sz="2000" dirty="0"/>
          </a:p>
        </p:txBody>
      </p:sp>
      <p:sp>
        <p:nvSpPr>
          <p:cNvPr id="4" name="Content Placeholder 3"/>
          <p:cNvSpPr txBox="1">
            <a:spLocks noGrp="1"/>
          </p:cNvSpPr>
          <p:nvPr>
            <p:ph idx="1"/>
          </p:nvPr>
        </p:nvSpPr>
        <p:spPr>
          <a:xfrm>
            <a:off x="1069848" y="2121408"/>
            <a:ext cx="10058400" cy="3356816"/>
          </a:xfrm>
          <a:prstGeom prst="rect">
            <a:avLst/>
          </a:prstGeom>
          <a:noFill/>
        </p:spPr>
        <p:txBody>
          <a:bodyPr wrap="square" rtlCol="0">
            <a:spAutoFit/>
          </a:bodyPr>
          <a:lstStyle/>
          <a:p>
            <a:r>
              <a:rPr lang="en-US" dirty="0" smtClean="0"/>
              <a:t>Let’s look at an example from a state-of-the-art computer translation system.  </a:t>
            </a:r>
          </a:p>
          <a:p>
            <a:pPr lvl="1"/>
            <a:r>
              <a:rPr lang="en-US" dirty="0" smtClean="0"/>
              <a:t>Supplied by Austin Matthews.  </a:t>
            </a:r>
          </a:p>
          <a:p>
            <a:r>
              <a:rPr lang="en-US" dirty="0" smtClean="0"/>
              <a:t>The red parts of the sentence are each ok on their own, but together they make a grammatical error:  </a:t>
            </a:r>
          </a:p>
          <a:p>
            <a:pPr marL="0" indent="0">
              <a:buNone/>
            </a:pPr>
            <a:endParaRPr lang="en-US" dirty="0" smtClean="0"/>
          </a:p>
          <a:p>
            <a:pPr lvl="1"/>
            <a:r>
              <a:rPr lang="en-US" dirty="0" smtClean="0">
                <a:solidFill>
                  <a:srgbClr val="FF0000"/>
                </a:solidFill>
              </a:rPr>
              <a:t>the </a:t>
            </a:r>
            <a:r>
              <a:rPr lang="en-US" dirty="0">
                <a:solidFill>
                  <a:srgbClr val="FF0000"/>
                </a:solidFill>
              </a:rPr>
              <a:t>curriculum will be </a:t>
            </a:r>
            <a:r>
              <a:rPr lang="en-US" dirty="0" smtClean="0">
                <a:solidFill>
                  <a:srgbClr val="FF0000"/>
                </a:solidFill>
              </a:rPr>
              <a:t>more </a:t>
            </a:r>
            <a:r>
              <a:rPr lang="en-US" dirty="0"/>
              <a:t>emphasis on " real life " </a:t>
            </a:r>
            <a:r>
              <a:rPr lang="en-US" dirty="0" smtClean="0"/>
              <a:t>problems.</a:t>
            </a:r>
          </a:p>
          <a:p>
            <a:pPr lvl="2"/>
            <a:r>
              <a:rPr lang="en-US" dirty="0" smtClean="0"/>
              <a:t>Compare to:  </a:t>
            </a:r>
            <a:r>
              <a:rPr lang="en-US" dirty="0" smtClean="0">
                <a:solidFill>
                  <a:srgbClr val="FF0000"/>
                </a:solidFill>
              </a:rPr>
              <a:t>the curriculum will be more </a:t>
            </a:r>
            <a:r>
              <a:rPr lang="en-US" dirty="0" smtClean="0"/>
              <a:t>advanced. </a:t>
            </a:r>
          </a:p>
          <a:p>
            <a:pPr marL="548640" lvl="2" indent="0">
              <a:buNone/>
            </a:pPr>
            <a:endParaRPr lang="en-US" dirty="0" smtClean="0"/>
          </a:p>
          <a:p>
            <a:pPr lvl="1"/>
            <a:r>
              <a:rPr lang="en-US" dirty="0"/>
              <a:t>the curriculum </a:t>
            </a:r>
            <a:r>
              <a:rPr lang="en-US" dirty="0">
                <a:solidFill>
                  <a:srgbClr val="FF0000"/>
                </a:solidFill>
              </a:rPr>
              <a:t>will be more emphasis on </a:t>
            </a:r>
            <a:r>
              <a:rPr lang="en-US" dirty="0"/>
              <a:t>" real life " problems</a:t>
            </a:r>
            <a:r>
              <a:rPr lang="en-US" dirty="0" smtClean="0"/>
              <a:t>.</a:t>
            </a:r>
          </a:p>
          <a:p>
            <a:pPr lvl="2"/>
            <a:r>
              <a:rPr lang="en-US" dirty="0" smtClean="0"/>
              <a:t>Compare to:  the solution </a:t>
            </a:r>
            <a:r>
              <a:rPr lang="en-US" dirty="0" smtClean="0">
                <a:solidFill>
                  <a:srgbClr val="FF0000"/>
                </a:solidFill>
              </a:rPr>
              <a:t>will be more emphasis on </a:t>
            </a:r>
            <a:r>
              <a:rPr lang="en-US" dirty="0" smtClean="0"/>
              <a:t>real life problems. </a:t>
            </a:r>
            <a:endParaRPr lang="en-US" dirty="0"/>
          </a:p>
        </p:txBody>
      </p:sp>
    </p:spTree>
    <p:extLst>
      <p:ext uri="{BB962C8B-B14F-4D97-AF65-F5344CB8AC3E}">
        <p14:creationId xmlns:p14="http://schemas.microsoft.com/office/powerpoint/2010/main" val="469884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GUESS THE LANGUAGE?</a:t>
            </a:r>
            <a:endParaRPr lang="en-US" dirty="0"/>
          </a:p>
        </p:txBody>
      </p:sp>
      <p:sp>
        <p:nvSpPr>
          <p:cNvPr id="5" name="TextBox 4"/>
          <p:cNvSpPr txBox="1"/>
          <p:nvPr/>
        </p:nvSpPr>
        <p:spPr>
          <a:xfrm>
            <a:off x="4342541" y="5224429"/>
            <a:ext cx="2821781" cy="769441"/>
          </a:xfrm>
          <a:prstGeom prst="rect">
            <a:avLst/>
          </a:prstGeom>
          <a:noFill/>
        </p:spPr>
        <p:txBody>
          <a:bodyPr wrap="square" rtlCol="0">
            <a:spAutoFit/>
          </a:bodyPr>
          <a:lstStyle/>
          <a:p>
            <a:pPr algn="ctr"/>
            <a:r>
              <a:rPr lang="en-US" sz="4400" dirty="0" smtClean="0">
                <a:solidFill>
                  <a:srgbClr val="3E72F4"/>
                </a:solidFill>
              </a:rPr>
              <a:t>Thai</a:t>
            </a:r>
            <a:endParaRPr lang="en-US" sz="4400" dirty="0">
              <a:solidFill>
                <a:srgbClr val="3E72F4"/>
              </a:solidFill>
            </a:endParaRPr>
          </a:p>
        </p:txBody>
      </p:sp>
      <p:sp>
        <p:nvSpPr>
          <p:cNvPr id="8" name="Content Placeholder 2"/>
          <p:cNvSpPr txBox="1">
            <a:spLocks/>
          </p:cNvSpPr>
          <p:nvPr/>
        </p:nvSpPr>
        <p:spPr>
          <a:xfrm>
            <a:off x="1069847" y="2121408"/>
            <a:ext cx="10058400" cy="4561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a:t>HINT #1:  </a:t>
            </a:r>
            <a:r>
              <a:rPr lang="en-US" dirty="0" smtClean="0"/>
              <a:t>It’s spoken by nearly </a:t>
            </a:r>
            <a:r>
              <a:rPr lang="en-US" dirty="0" smtClean="0">
                <a:solidFill>
                  <a:srgbClr val="FF0000"/>
                </a:solidFill>
              </a:rPr>
              <a:t>65 million people </a:t>
            </a:r>
            <a:r>
              <a:rPr lang="en-US" dirty="0" smtClean="0"/>
              <a:t>in </a:t>
            </a:r>
            <a:r>
              <a:rPr lang="en-US" dirty="0" smtClean="0">
                <a:solidFill>
                  <a:srgbClr val="FF0000"/>
                </a:solidFill>
              </a:rPr>
              <a:t>Southeast Asia</a:t>
            </a:r>
            <a:r>
              <a:rPr lang="en-US" dirty="0" smtClean="0"/>
              <a:t>.</a:t>
            </a:r>
          </a:p>
        </p:txBody>
      </p:sp>
      <p:sp>
        <p:nvSpPr>
          <p:cNvPr id="9" name="TextBox 8"/>
          <p:cNvSpPr txBox="1"/>
          <p:nvPr/>
        </p:nvSpPr>
        <p:spPr>
          <a:xfrm>
            <a:off x="1069846" y="4393431"/>
            <a:ext cx="9367173" cy="707886"/>
          </a:xfrm>
          <a:prstGeom prst="rect">
            <a:avLst/>
          </a:prstGeom>
          <a:noFill/>
        </p:spPr>
        <p:txBody>
          <a:bodyPr wrap="square" rtlCol="0">
            <a:spAutoFit/>
          </a:bodyPr>
          <a:lstStyle/>
          <a:p>
            <a:r>
              <a:rPr lang="en-US" sz="2000" dirty="0" smtClean="0"/>
              <a:t>HINT #3: It’s closely related to </a:t>
            </a:r>
            <a:r>
              <a:rPr lang="en-US" sz="2000" dirty="0" err="1" smtClean="0">
                <a:solidFill>
                  <a:srgbClr val="FF0000"/>
                </a:solidFill>
              </a:rPr>
              <a:t>Pali</a:t>
            </a:r>
            <a:r>
              <a:rPr lang="en-US" sz="2000" dirty="0" smtClean="0"/>
              <a:t>, </a:t>
            </a:r>
            <a:r>
              <a:rPr lang="en-US" sz="2000" dirty="0" smtClean="0">
                <a:solidFill>
                  <a:srgbClr val="FF0000"/>
                </a:solidFill>
              </a:rPr>
              <a:t>Sanskrit</a:t>
            </a:r>
            <a:r>
              <a:rPr lang="en-US" sz="2000" dirty="0" smtClean="0"/>
              <a:t>, </a:t>
            </a:r>
            <a:r>
              <a:rPr lang="en-US" sz="2000" dirty="0" smtClean="0">
                <a:solidFill>
                  <a:srgbClr val="FF0000"/>
                </a:solidFill>
              </a:rPr>
              <a:t>Lao</a:t>
            </a:r>
            <a:r>
              <a:rPr lang="en-US" sz="2000" dirty="0" smtClean="0"/>
              <a:t>, and the minority languages of Thailand.</a:t>
            </a:r>
            <a:endParaRPr lang="en-US" sz="2000" dirty="0"/>
          </a:p>
        </p:txBody>
      </p:sp>
      <p:sp>
        <p:nvSpPr>
          <p:cNvPr id="10" name="TextBox 9"/>
          <p:cNvSpPr txBox="1"/>
          <p:nvPr/>
        </p:nvSpPr>
        <p:spPr>
          <a:xfrm>
            <a:off x="8458866" y="6277630"/>
            <a:ext cx="3081337" cy="369332"/>
          </a:xfrm>
          <a:prstGeom prst="rect">
            <a:avLst/>
          </a:prstGeom>
          <a:noFill/>
        </p:spPr>
        <p:txBody>
          <a:bodyPr wrap="square" rtlCol="0">
            <a:spAutoFit/>
          </a:bodyPr>
          <a:lstStyle/>
          <a:p>
            <a:r>
              <a:rPr lang="en-US" i="1" dirty="0" smtClean="0"/>
              <a:t>Source: www.omniglot.com</a:t>
            </a:r>
            <a:endParaRPr lang="en-US" i="1" dirty="0"/>
          </a:p>
        </p:txBody>
      </p:sp>
      <p:grpSp>
        <p:nvGrpSpPr>
          <p:cNvPr id="4" name="Group 3"/>
          <p:cNvGrpSpPr/>
          <p:nvPr/>
        </p:nvGrpSpPr>
        <p:grpSpPr>
          <a:xfrm>
            <a:off x="1069846" y="2792992"/>
            <a:ext cx="9610059" cy="1480709"/>
            <a:chOff x="1069846" y="2792992"/>
            <a:chExt cx="9610059" cy="1480709"/>
          </a:xfrm>
        </p:grpSpPr>
        <p:sp>
          <p:nvSpPr>
            <p:cNvPr id="6" name="Rectangle 5"/>
            <p:cNvSpPr/>
            <p:nvPr/>
          </p:nvSpPr>
          <p:spPr>
            <a:xfrm>
              <a:off x="1069846" y="2792992"/>
              <a:ext cx="9610059" cy="400110"/>
            </a:xfrm>
            <a:prstGeom prst="rect">
              <a:avLst/>
            </a:prstGeom>
          </p:spPr>
          <p:txBody>
            <a:bodyPr wrap="square">
              <a:spAutoFit/>
            </a:bodyPr>
            <a:lstStyle/>
            <a:p>
              <a:r>
                <a:rPr lang="en-US" sz="2000" dirty="0"/>
                <a:t>HINT #2:  </a:t>
              </a:r>
              <a:r>
                <a:rPr lang="en-US" sz="2000" dirty="0" smtClean="0"/>
                <a:t>Its </a:t>
              </a:r>
              <a:r>
                <a:rPr lang="en-US" sz="2000" dirty="0" smtClean="0">
                  <a:solidFill>
                    <a:srgbClr val="FF0000"/>
                  </a:solidFill>
                </a:rPr>
                <a:t>writing</a:t>
              </a:r>
              <a:r>
                <a:rPr lang="en-US" sz="2000" dirty="0" smtClean="0"/>
                <a:t> system looks like this:</a:t>
              </a:r>
              <a:endParaRPr lang="en-US" dirty="0" smtClean="0"/>
            </a:p>
          </p:txBody>
        </p:sp>
        <p:sp>
          <p:nvSpPr>
            <p:cNvPr id="3" name="TextBox 2"/>
            <p:cNvSpPr txBox="1"/>
            <p:nvPr/>
          </p:nvSpPr>
          <p:spPr>
            <a:xfrm>
              <a:off x="2328863" y="3350371"/>
              <a:ext cx="5522118" cy="923330"/>
            </a:xfrm>
            <a:prstGeom prst="rect">
              <a:avLst/>
            </a:prstGeom>
            <a:noFill/>
          </p:spPr>
          <p:txBody>
            <a:bodyPr wrap="square" rtlCol="0">
              <a:spAutoFit/>
            </a:bodyPr>
            <a:lstStyle/>
            <a:p>
              <a:r>
                <a:rPr lang="th-TH" sz="5400" dirty="0"/>
                <a:t>ตัวอักษรไทย</a:t>
              </a:r>
              <a:endParaRPr lang="en-US" sz="5400" dirty="0"/>
            </a:p>
          </p:txBody>
        </p:sp>
      </p:grpSp>
    </p:spTree>
    <p:extLst>
      <p:ext uri="{BB962C8B-B14F-4D97-AF65-F5344CB8AC3E}">
        <p14:creationId xmlns:p14="http://schemas.microsoft.com/office/powerpoint/2010/main" val="353043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1231393"/>
          </a:xfrm>
        </p:spPr>
        <p:txBody>
          <a:bodyPr>
            <a:normAutofit/>
          </a:bodyPr>
          <a:lstStyle/>
          <a:p>
            <a:pPr marL="0" indent="0">
              <a:buNone/>
            </a:pPr>
            <a:r>
              <a:rPr lang="en-US" dirty="0" smtClean="0">
                <a:solidFill>
                  <a:srgbClr val="FF0000"/>
                </a:solidFill>
              </a:rPr>
              <a:t>Maori</a:t>
            </a:r>
            <a:r>
              <a:rPr lang="en-US" dirty="0" smtClean="0"/>
              <a:t> is a language spoken by the aboriginal (native) people of New Zealand. Some words in Maori, called</a:t>
            </a:r>
            <a:r>
              <a:rPr lang="en-US" dirty="0" smtClean="0">
                <a:solidFill>
                  <a:srgbClr val="FF0000"/>
                </a:solidFill>
              </a:rPr>
              <a:t> loanwords</a:t>
            </a:r>
            <a:r>
              <a:rPr lang="en-US" dirty="0" smtClean="0"/>
              <a:t>, are “borrowed” from English. </a:t>
            </a:r>
          </a:p>
          <a:p>
            <a:pPr marL="0" indent="0">
              <a:buNone/>
            </a:pPr>
            <a:r>
              <a:rPr lang="en-US" dirty="0" smtClean="0"/>
              <a:t>Can you match each loanword to its picture?</a:t>
            </a:r>
          </a:p>
        </p:txBody>
      </p:sp>
      <p:sp>
        <p:nvSpPr>
          <p:cNvPr id="4" name="TextBox 3"/>
          <p:cNvSpPr txBox="1"/>
          <p:nvPr/>
        </p:nvSpPr>
        <p:spPr>
          <a:xfrm>
            <a:off x="1199321" y="2299252"/>
            <a:ext cx="1106558" cy="461665"/>
          </a:xfrm>
          <a:prstGeom prst="rect">
            <a:avLst/>
          </a:prstGeom>
          <a:noFill/>
        </p:spPr>
        <p:txBody>
          <a:bodyPr wrap="square" rtlCol="0">
            <a:spAutoFit/>
          </a:bodyPr>
          <a:lstStyle/>
          <a:p>
            <a:r>
              <a:rPr lang="en-US" sz="2400" b="1" dirty="0" err="1">
                <a:latin typeface="Corbel" panose="020B0503020204020204" pitchFamily="34" charset="0"/>
              </a:rPr>
              <a:t>t</a:t>
            </a:r>
            <a:r>
              <a:rPr lang="en-US" sz="2400" b="1" dirty="0" err="1" smtClean="0">
                <a:latin typeface="Corbel" panose="020B0503020204020204" pitchFamily="34" charset="0"/>
              </a:rPr>
              <a:t>uuru</a:t>
            </a:r>
            <a:endParaRPr lang="en-US" b="1" dirty="0" smtClean="0">
              <a:latin typeface="Corbel" panose="020B0503020204020204" pitchFamily="34" charset="0"/>
            </a:endParaRPr>
          </a:p>
        </p:txBody>
      </p:sp>
      <p:sp>
        <p:nvSpPr>
          <p:cNvPr id="6" name="TextBox 5"/>
          <p:cNvSpPr txBox="1"/>
          <p:nvPr/>
        </p:nvSpPr>
        <p:spPr>
          <a:xfrm>
            <a:off x="3829877" y="2332382"/>
            <a:ext cx="1106558" cy="461665"/>
          </a:xfrm>
          <a:prstGeom prst="rect">
            <a:avLst/>
          </a:prstGeom>
          <a:noFill/>
        </p:spPr>
        <p:txBody>
          <a:bodyPr wrap="square" rtlCol="0">
            <a:spAutoFit/>
          </a:bodyPr>
          <a:lstStyle/>
          <a:p>
            <a:r>
              <a:rPr lang="en-US" sz="2400" b="1" dirty="0" err="1" smtClean="0">
                <a:latin typeface="Corbel" panose="020B0503020204020204" pitchFamily="34" charset="0"/>
              </a:rPr>
              <a:t>wuuru</a:t>
            </a:r>
            <a:endParaRPr lang="en-US" b="1" dirty="0" smtClean="0">
              <a:latin typeface="Corbel" panose="020B0503020204020204" pitchFamily="34" charset="0"/>
            </a:endParaRPr>
          </a:p>
        </p:txBody>
      </p:sp>
      <p:sp>
        <p:nvSpPr>
          <p:cNvPr id="7" name="TextBox 6"/>
          <p:cNvSpPr txBox="1"/>
          <p:nvPr/>
        </p:nvSpPr>
        <p:spPr>
          <a:xfrm>
            <a:off x="6460433" y="2299252"/>
            <a:ext cx="1033671" cy="461665"/>
          </a:xfrm>
          <a:prstGeom prst="rect">
            <a:avLst/>
          </a:prstGeom>
          <a:noFill/>
        </p:spPr>
        <p:txBody>
          <a:bodyPr wrap="square" rtlCol="0">
            <a:spAutoFit/>
          </a:bodyPr>
          <a:lstStyle/>
          <a:p>
            <a:r>
              <a:rPr lang="en-US" sz="2400" b="1" dirty="0" err="1" smtClean="0">
                <a:latin typeface="Corbel" panose="020B0503020204020204" pitchFamily="34" charset="0"/>
              </a:rPr>
              <a:t>puutu</a:t>
            </a:r>
            <a:endParaRPr lang="en-US" b="1" dirty="0" smtClean="0">
              <a:latin typeface="Corbel" panose="020B0503020204020204" pitchFamily="34" charset="0"/>
            </a:endParaRPr>
          </a:p>
        </p:txBody>
      </p:sp>
      <p:sp>
        <p:nvSpPr>
          <p:cNvPr id="8" name="TextBox 7"/>
          <p:cNvSpPr txBox="1"/>
          <p:nvPr/>
        </p:nvSpPr>
        <p:spPr>
          <a:xfrm>
            <a:off x="9018103" y="2299252"/>
            <a:ext cx="1278836" cy="461665"/>
          </a:xfrm>
          <a:prstGeom prst="rect">
            <a:avLst/>
          </a:prstGeom>
          <a:noFill/>
        </p:spPr>
        <p:txBody>
          <a:bodyPr wrap="square" rtlCol="0">
            <a:spAutoFit/>
          </a:bodyPr>
          <a:lstStyle/>
          <a:p>
            <a:r>
              <a:rPr lang="en-US" sz="2400" b="1" dirty="0" err="1" smtClean="0">
                <a:latin typeface="Corbel" panose="020B0503020204020204" pitchFamily="34" charset="0"/>
              </a:rPr>
              <a:t>puunu</a:t>
            </a:r>
            <a:endParaRPr lang="en-US" b="1" dirty="0" smtClean="0">
              <a:latin typeface="Corbel" panose="020B0503020204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663" y="4040775"/>
            <a:ext cx="1899209" cy="1748333"/>
          </a:xfrm>
          <a:prstGeom prst="rect">
            <a:avLst/>
          </a:prstGeom>
        </p:spPr>
      </p:pic>
      <p:sp>
        <p:nvSpPr>
          <p:cNvPr id="10" name="Right Arrow 9"/>
          <p:cNvSpPr/>
          <p:nvPr/>
        </p:nvSpPr>
        <p:spPr>
          <a:xfrm rot="2159890">
            <a:off x="5789496" y="3888374"/>
            <a:ext cx="64273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14" y="4175192"/>
            <a:ext cx="1833372" cy="161391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9363" y="4545496"/>
            <a:ext cx="1887586" cy="1243612"/>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r="56203" b="33799"/>
          <a:stretch/>
        </p:blipFill>
        <p:spPr>
          <a:xfrm>
            <a:off x="9034617" y="4156339"/>
            <a:ext cx="1245807" cy="1632769"/>
          </a:xfrm>
          <a:prstGeom prst="rect">
            <a:avLst/>
          </a:prstGeom>
        </p:spPr>
      </p:pic>
      <p:sp>
        <p:nvSpPr>
          <p:cNvPr id="14" name="TextBox 13"/>
          <p:cNvSpPr txBox="1"/>
          <p:nvPr/>
        </p:nvSpPr>
        <p:spPr>
          <a:xfrm>
            <a:off x="835914" y="4040770"/>
            <a:ext cx="583096" cy="584775"/>
          </a:xfrm>
          <a:prstGeom prst="rect">
            <a:avLst/>
          </a:prstGeom>
          <a:noFill/>
        </p:spPr>
        <p:txBody>
          <a:bodyPr wrap="square" rtlCol="0">
            <a:spAutoFit/>
          </a:bodyPr>
          <a:lstStyle/>
          <a:p>
            <a:r>
              <a:rPr lang="en-US" sz="3200" b="1" dirty="0" smtClean="0">
                <a:solidFill>
                  <a:srgbClr val="FF0000"/>
                </a:solidFill>
              </a:rPr>
              <a:t>A</a:t>
            </a:r>
            <a:endParaRPr lang="en-US" sz="3200" b="1" dirty="0">
              <a:solidFill>
                <a:srgbClr val="FF0000"/>
              </a:solidFill>
            </a:endParaRPr>
          </a:p>
        </p:txBody>
      </p:sp>
      <p:sp>
        <p:nvSpPr>
          <p:cNvPr id="15" name="TextBox 14"/>
          <p:cNvSpPr txBox="1"/>
          <p:nvPr/>
        </p:nvSpPr>
        <p:spPr>
          <a:xfrm>
            <a:off x="3777031" y="4040772"/>
            <a:ext cx="583096" cy="584775"/>
          </a:xfrm>
          <a:prstGeom prst="rect">
            <a:avLst/>
          </a:prstGeom>
          <a:noFill/>
        </p:spPr>
        <p:txBody>
          <a:bodyPr wrap="square" rtlCol="0">
            <a:spAutoFit/>
          </a:bodyPr>
          <a:lstStyle/>
          <a:p>
            <a:r>
              <a:rPr lang="en-US" sz="3200" b="1" dirty="0">
                <a:solidFill>
                  <a:srgbClr val="FF0000"/>
                </a:solidFill>
              </a:rPr>
              <a:t>B</a:t>
            </a:r>
          </a:p>
        </p:txBody>
      </p:sp>
      <p:sp>
        <p:nvSpPr>
          <p:cNvPr id="16" name="TextBox 15"/>
          <p:cNvSpPr txBox="1"/>
          <p:nvPr/>
        </p:nvSpPr>
        <p:spPr>
          <a:xfrm>
            <a:off x="5522326" y="4040773"/>
            <a:ext cx="583096" cy="584775"/>
          </a:xfrm>
          <a:prstGeom prst="rect">
            <a:avLst/>
          </a:prstGeom>
          <a:noFill/>
        </p:spPr>
        <p:txBody>
          <a:bodyPr wrap="square" rtlCol="0">
            <a:spAutoFit/>
          </a:bodyPr>
          <a:lstStyle/>
          <a:p>
            <a:r>
              <a:rPr lang="en-US" sz="3200" b="1" dirty="0" smtClean="0">
                <a:solidFill>
                  <a:srgbClr val="FF0000"/>
                </a:solidFill>
              </a:rPr>
              <a:t>C</a:t>
            </a:r>
            <a:endParaRPr lang="en-US" sz="3200" b="1" dirty="0">
              <a:solidFill>
                <a:srgbClr val="FF0000"/>
              </a:solidFill>
            </a:endParaRPr>
          </a:p>
        </p:txBody>
      </p:sp>
      <p:sp>
        <p:nvSpPr>
          <p:cNvPr id="17" name="TextBox 16"/>
          <p:cNvSpPr txBox="1"/>
          <p:nvPr/>
        </p:nvSpPr>
        <p:spPr>
          <a:xfrm>
            <a:off x="8743069" y="4040771"/>
            <a:ext cx="583096" cy="584775"/>
          </a:xfrm>
          <a:prstGeom prst="rect">
            <a:avLst/>
          </a:prstGeom>
          <a:noFill/>
        </p:spPr>
        <p:txBody>
          <a:bodyPr wrap="square" rtlCol="0">
            <a:spAutoFit/>
          </a:bodyPr>
          <a:lstStyle/>
          <a:p>
            <a:r>
              <a:rPr lang="en-US" sz="3200" b="1" dirty="0">
                <a:solidFill>
                  <a:srgbClr val="FF0000"/>
                </a:solidFill>
              </a:rPr>
              <a:t>D</a:t>
            </a:r>
          </a:p>
        </p:txBody>
      </p:sp>
      <p:cxnSp>
        <p:nvCxnSpPr>
          <p:cNvPr id="21" name="Straight Connector 20"/>
          <p:cNvCxnSpPr>
            <a:stCxn id="6" idx="2"/>
          </p:cNvCxnSpPr>
          <p:nvPr/>
        </p:nvCxnSpPr>
        <p:spPr>
          <a:xfrm>
            <a:off x="4383156" y="2794047"/>
            <a:ext cx="1224688" cy="1246723"/>
          </a:xfrm>
          <a:prstGeom prst="line">
            <a:avLst/>
          </a:prstGeom>
          <a:ln w="38100">
            <a:solidFill>
              <a:srgbClr val="3E72F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2"/>
          </p:cNvCxnSpPr>
          <p:nvPr/>
        </p:nvCxnSpPr>
        <p:spPr>
          <a:xfrm flipH="1">
            <a:off x="2486025" y="2760917"/>
            <a:ext cx="4491244" cy="1279853"/>
          </a:xfrm>
          <a:prstGeom prst="line">
            <a:avLst/>
          </a:prstGeom>
          <a:ln w="38100">
            <a:solidFill>
              <a:srgbClr val="3E72F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383156" y="2794047"/>
            <a:ext cx="5146607" cy="1246723"/>
          </a:xfrm>
          <a:prstGeom prst="line">
            <a:avLst/>
          </a:prstGeom>
          <a:ln w="38100">
            <a:solidFill>
              <a:srgbClr val="3E72F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2"/>
          </p:cNvCxnSpPr>
          <p:nvPr/>
        </p:nvCxnSpPr>
        <p:spPr>
          <a:xfrm>
            <a:off x="1752600" y="2760917"/>
            <a:ext cx="7091363" cy="1279853"/>
          </a:xfrm>
          <a:prstGeom prst="line">
            <a:avLst/>
          </a:prstGeom>
          <a:ln w="38100">
            <a:solidFill>
              <a:srgbClr val="3E72F4"/>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018103" y="6299060"/>
            <a:ext cx="2500670" cy="369332"/>
          </a:xfrm>
          <a:prstGeom prst="rect">
            <a:avLst/>
          </a:prstGeom>
          <a:noFill/>
        </p:spPr>
        <p:txBody>
          <a:bodyPr wrap="square" rtlCol="0">
            <a:spAutoFit/>
          </a:bodyPr>
          <a:lstStyle/>
          <a:p>
            <a:r>
              <a:rPr lang="en-US" i="1" dirty="0" smtClean="0"/>
              <a:t>Source:  Patrick </a:t>
            </a:r>
            <a:r>
              <a:rPr lang="en-US" i="1" dirty="0" err="1" smtClean="0"/>
              <a:t>Littell</a:t>
            </a:r>
            <a:endParaRPr lang="en-US" i="1" dirty="0"/>
          </a:p>
        </p:txBody>
      </p:sp>
    </p:spTree>
    <p:extLst>
      <p:ext uri="{BB962C8B-B14F-4D97-AF65-F5344CB8AC3E}">
        <p14:creationId xmlns:p14="http://schemas.microsoft.com/office/powerpoint/2010/main" val="169908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 y="484632"/>
            <a:ext cx="11208544" cy="1609344"/>
          </a:xfrm>
        </p:spPr>
        <p:txBody>
          <a:bodyPr/>
          <a:lstStyle/>
          <a:p>
            <a:r>
              <a:rPr lang="en-US" dirty="0" smtClean="0"/>
              <a:t>Why do languages sound different?</a:t>
            </a:r>
            <a:endParaRPr lang="en-US" dirty="0"/>
          </a:p>
        </p:txBody>
      </p:sp>
      <p:sp>
        <p:nvSpPr>
          <p:cNvPr id="4" name="TextBox 3"/>
          <p:cNvSpPr txBox="1"/>
          <p:nvPr/>
        </p:nvSpPr>
        <p:spPr>
          <a:xfrm>
            <a:off x="828675" y="2093976"/>
            <a:ext cx="10644188" cy="369332"/>
          </a:xfrm>
          <a:prstGeom prst="rect">
            <a:avLst/>
          </a:prstGeom>
          <a:noFill/>
        </p:spPr>
        <p:txBody>
          <a:bodyPr wrap="square" rtlCol="0">
            <a:spAutoFit/>
          </a:bodyPr>
          <a:lstStyle/>
          <a:p>
            <a:r>
              <a:rPr lang="en-US" dirty="0" smtClean="0"/>
              <a:t>Even when a word is the </a:t>
            </a:r>
            <a:r>
              <a:rPr lang="en-US" dirty="0" smtClean="0">
                <a:solidFill>
                  <a:srgbClr val="FF0000"/>
                </a:solidFill>
              </a:rPr>
              <a:t>same</a:t>
            </a:r>
            <a:r>
              <a:rPr lang="en-US" dirty="0" smtClean="0"/>
              <a:t> in English and another language, it might</a:t>
            </a:r>
            <a:r>
              <a:rPr lang="en-US" dirty="0" smtClean="0">
                <a:solidFill>
                  <a:srgbClr val="FF0000"/>
                </a:solidFill>
              </a:rPr>
              <a:t> sound </a:t>
            </a:r>
            <a:r>
              <a:rPr lang="en-US" dirty="0" smtClean="0"/>
              <a:t>very different!</a:t>
            </a:r>
            <a:endParaRPr lang="en-US" dirty="0"/>
          </a:p>
        </p:txBody>
      </p:sp>
      <p:sp>
        <p:nvSpPr>
          <p:cNvPr id="5" name="TextBox 4"/>
          <p:cNvSpPr txBox="1"/>
          <p:nvPr/>
        </p:nvSpPr>
        <p:spPr>
          <a:xfrm>
            <a:off x="828675" y="2463308"/>
            <a:ext cx="9636918" cy="646331"/>
          </a:xfrm>
          <a:prstGeom prst="rect">
            <a:avLst/>
          </a:prstGeom>
          <a:noFill/>
        </p:spPr>
        <p:txBody>
          <a:bodyPr wrap="square" rtlCol="0">
            <a:spAutoFit/>
          </a:bodyPr>
          <a:lstStyle/>
          <a:p>
            <a:r>
              <a:rPr lang="en-US" dirty="0" smtClean="0"/>
              <a:t>By the time you’re </a:t>
            </a:r>
            <a:r>
              <a:rPr lang="en-US" dirty="0" smtClean="0">
                <a:solidFill>
                  <a:srgbClr val="FF0000"/>
                </a:solidFill>
              </a:rPr>
              <a:t>six months old</a:t>
            </a:r>
            <a:r>
              <a:rPr lang="en-US" dirty="0" smtClean="0"/>
              <a:t>, you can already tell the difference between all the sounds of your native language. Not all languages have the same sounds, though!</a:t>
            </a:r>
            <a:endParaRPr lang="en-US" dirty="0"/>
          </a:p>
        </p:txBody>
      </p:sp>
      <p:sp>
        <p:nvSpPr>
          <p:cNvPr id="6" name="TextBox 5"/>
          <p:cNvSpPr txBox="1"/>
          <p:nvPr/>
        </p:nvSpPr>
        <p:spPr>
          <a:xfrm>
            <a:off x="828675" y="3380154"/>
            <a:ext cx="9636918" cy="646331"/>
          </a:xfrm>
          <a:prstGeom prst="rect">
            <a:avLst/>
          </a:prstGeom>
          <a:noFill/>
        </p:spPr>
        <p:txBody>
          <a:bodyPr wrap="square" rtlCol="0">
            <a:spAutoFit/>
          </a:bodyPr>
          <a:lstStyle/>
          <a:p>
            <a:r>
              <a:rPr lang="en-US" dirty="0" smtClean="0"/>
              <a:t>In this puzzle, you learned Maori speakers don’t pronounce the letter ‘s’, and they need to have a vowel after every consonant.  So ‘</a:t>
            </a:r>
            <a:r>
              <a:rPr lang="en-US" dirty="0" smtClean="0">
                <a:solidFill>
                  <a:srgbClr val="FF0000"/>
                </a:solidFill>
              </a:rPr>
              <a:t>stool</a:t>
            </a:r>
            <a:r>
              <a:rPr lang="en-US" dirty="0" smtClean="0"/>
              <a:t>’ becomes ‘</a:t>
            </a:r>
            <a:r>
              <a:rPr lang="en-US" dirty="0" err="1" smtClean="0">
                <a:solidFill>
                  <a:srgbClr val="FF0000"/>
                </a:solidFill>
              </a:rPr>
              <a:t>tuuru</a:t>
            </a:r>
            <a:r>
              <a:rPr lang="en-US" dirty="0" smtClean="0"/>
              <a:t>’!</a:t>
            </a:r>
            <a:endParaRPr lang="en-US" dirty="0"/>
          </a:p>
        </p:txBody>
      </p:sp>
      <p:sp>
        <p:nvSpPr>
          <p:cNvPr id="8" name="TextBox 7"/>
          <p:cNvSpPr txBox="1"/>
          <p:nvPr/>
        </p:nvSpPr>
        <p:spPr>
          <a:xfrm>
            <a:off x="828675" y="4231209"/>
            <a:ext cx="9636918" cy="1754326"/>
          </a:xfrm>
          <a:prstGeom prst="rect">
            <a:avLst/>
          </a:prstGeom>
          <a:noFill/>
        </p:spPr>
        <p:txBody>
          <a:bodyPr wrap="square" rtlCol="0">
            <a:spAutoFit/>
          </a:bodyPr>
          <a:lstStyle/>
          <a:p>
            <a:r>
              <a:rPr lang="en-US" dirty="0" smtClean="0"/>
              <a:t>Just like the sound ‘s’ is difficult for Maori speakers to </a:t>
            </a:r>
            <a:r>
              <a:rPr lang="en-US" dirty="0" smtClean="0">
                <a:solidFill>
                  <a:srgbClr val="FF0000"/>
                </a:solidFill>
              </a:rPr>
              <a:t>pronounce</a:t>
            </a:r>
            <a:r>
              <a:rPr lang="en-US" dirty="0" smtClean="0"/>
              <a:t>, some sounds might seem unusual to you:</a:t>
            </a:r>
          </a:p>
          <a:p>
            <a:endParaRPr lang="en-US" dirty="0"/>
          </a:p>
          <a:p>
            <a:pPr lvl="1"/>
            <a:r>
              <a:rPr lang="en-US" dirty="0" smtClean="0"/>
              <a:t>- Nepali speakers use four different kinds of ‘</a:t>
            </a:r>
            <a:r>
              <a:rPr lang="en-US" dirty="0" smtClean="0">
                <a:solidFill>
                  <a:srgbClr val="FF0000"/>
                </a:solidFill>
              </a:rPr>
              <a:t>t</a:t>
            </a:r>
            <a:r>
              <a:rPr lang="en-US" dirty="0" smtClean="0"/>
              <a:t>’!</a:t>
            </a:r>
            <a:br>
              <a:rPr lang="en-US" dirty="0" smtClean="0"/>
            </a:br>
            <a:r>
              <a:rPr lang="en-US" dirty="0" smtClean="0"/>
              <a:t>- Xhosa has three different </a:t>
            </a:r>
            <a:r>
              <a:rPr lang="en-US" dirty="0" smtClean="0">
                <a:solidFill>
                  <a:srgbClr val="FF0000"/>
                </a:solidFill>
              </a:rPr>
              <a:t>clicking</a:t>
            </a:r>
            <a:r>
              <a:rPr lang="en-US" dirty="0" smtClean="0"/>
              <a:t> sounds that are used as letters!</a:t>
            </a:r>
            <a:br>
              <a:rPr lang="en-US" dirty="0" smtClean="0"/>
            </a:br>
            <a:r>
              <a:rPr lang="en-US" dirty="0" smtClean="0"/>
              <a:t>- Some languages in Central Asia can start a word with </a:t>
            </a:r>
            <a:r>
              <a:rPr lang="en-US" dirty="0" smtClean="0">
                <a:solidFill>
                  <a:srgbClr val="FF0000"/>
                </a:solidFill>
              </a:rPr>
              <a:t>four consonants</a:t>
            </a:r>
            <a:r>
              <a:rPr lang="en-US" dirty="0" smtClean="0"/>
              <a:t>!</a:t>
            </a:r>
            <a:endParaRPr lang="en-US" dirty="0"/>
          </a:p>
        </p:txBody>
      </p:sp>
      <p:sp>
        <p:nvSpPr>
          <p:cNvPr id="3" name="Rounded Rectangle 2"/>
          <p:cNvSpPr/>
          <p:nvPr/>
        </p:nvSpPr>
        <p:spPr>
          <a:xfrm>
            <a:off x="728663" y="3324030"/>
            <a:ext cx="10144125" cy="758578"/>
          </a:xfrm>
          <a:prstGeom prst="roundRect">
            <a:avLst/>
          </a:prstGeom>
          <a:noFill/>
          <a:ln w="28575">
            <a:solidFill>
              <a:srgbClr val="3E7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3454" flipH="1">
            <a:off x="9487883" y="4976964"/>
            <a:ext cx="1266824" cy="1264329"/>
          </a:xfrm>
          <a:prstGeom prst="rect">
            <a:avLst/>
          </a:prstGeom>
        </p:spPr>
      </p:pic>
    </p:spTree>
    <p:extLst>
      <p:ext uri="{BB962C8B-B14F-4D97-AF65-F5344CB8AC3E}">
        <p14:creationId xmlns:p14="http://schemas.microsoft.com/office/powerpoint/2010/main" val="2569151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741061"/>
          </a:xfrm>
        </p:spPr>
        <p:txBody>
          <a:bodyPr>
            <a:normAutofit/>
          </a:bodyPr>
          <a:lstStyle/>
          <a:p>
            <a:pPr marL="0" indent="0">
              <a:buNone/>
            </a:pPr>
            <a:r>
              <a:rPr lang="en-US" dirty="0" smtClean="0">
                <a:solidFill>
                  <a:srgbClr val="FF0000"/>
                </a:solidFill>
              </a:rPr>
              <a:t>Japanese</a:t>
            </a:r>
            <a:r>
              <a:rPr lang="en-US" dirty="0" smtClean="0"/>
              <a:t> uses a system of letters known as </a:t>
            </a:r>
            <a:r>
              <a:rPr lang="en-US" dirty="0" smtClean="0">
                <a:solidFill>
                  <a:srgbClr val="FF0000"/>
                </a:solidFill>
              </a:rPr>
              <a:t>kanji</a:t>
            </a:r>
            <a:r>
              <a:rPr lang="en-US" dirty="0" smtClean="0"/>
              <a:t>. Each kanji has a specific meaning and pronunciation(s), and kanji can be combined to make new meanings.</a:t>
            </a:r>
          </a:p>
        </p:txBody>
      </p:sp>
      <p:sp>
        <p:nvSpPr>
          <p:cNvPr id="4" name="Content Placeholder 2"/>
          <p:cNvSpPr txBox="1">
            <a:spLocks/>
          </p:cNvSpPr>
          <p:nvPr/>
        </p:nvSpPr>
        <p:spPr>
          <a:xfrm>
            <a:off x="784926" y="4672451"/>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What do you think </a:t>
            </a:r>
            <a:r>
              <a:rPr lang="ja-JP" altLang="en-US" dirty="0" smtClean="0"/>
              <a:t>　</a:t>
            </a:r>
            <a:r>
              <a:rPr lang="ja-JP" altLang="en-US" dirty="0">
                <a:solidFill>
                  <a:srgbClr val="FF0000"/>
                </a:solidFill>
              </a:rPr>
              <a:t>日本語</a:t>
            </a:r>
            <a:r>
              <a:rPr lang="ja-JP" altLang="en-US" dirty="0" smtClean="0"/>
              <a:t>　</a:t>
            </a:r>
            <a:r>
              <a:rPr lang="en-US" dirty="0" smtClean="0"/>
              <a:t>means?</a:t>
            </a:r>
          </a:p>
        </p:txBody>
      </p:sp>
      <p:sp>
        <p:nvSpPr>
          <p:cNvPr id="5" name="TextBox 4"/>
          <p:cNvSpPr txBox="1"/>
          <p:nvPr/>
        </p:nvSpPr>
        <p:spPr>
          <a:xfrm>
            <a:off x="1305339" y="1762539"/>
            <a:ext cx="8044069" cy="2123658"/>
          </a:xfrm>
          <a:prstGeom prst="rect">
            <a:avLst/>
          </a:prstGeom>
          <a:noFill/>
        </p:spPr>
        <p:txBody>
          <a:bodyPr wrap="square" rtlCol="0">
            <a:spAutoFit/>
          </a:bodyPr>
          <a:lstStyle/>
          <a:p>
            <a:r>
              <a:rPr lang="ja-JP" altLang="en-US" sz="4400" dirty="0">
                <a:solidFill>
                  <a:srgbClr val="FF0000"/>
                </a:solidFill>
              </a:rPr>
              <a:t>日本</a:t>
            </a:r>
            <a:r>
              <a:rPr lang="en-US" sz="4400" dirty="0" smtClean="0"/>
              <a:t>	=	“Japan”</a:t>
            </a:r>
            <a:r>
              <a:rPr lang="en-US" sz="4400" dirty="0" smtClean="0">
                <a:solidFill>
                  <a:srgbClr val="FF0000"/>
                </a:solidFill>
              </a:rPr>
              <a:t/>
            </a:r>
            <a:br>
              <a:rPr lang="en-US" sz="4400" dirty="0" smtClean="0">
                <a:solidFill>
                  <a:srgbClr val="FF0000"/>
                </a:solidFill>
              </a:rPr>
            </a:br>
            <a:r>
              <a:rPr lang="en-US" sz="4400" dirty="0" smtClean="0">
                <a:solidFill>
                  <a:srgbClr val="FF0000"/>
                </a:solidFill>
              </a:rPr>
              <a:t/>
            </a:r>
            <a:br>
              <a:rPr lang="en-US" sz="4400" dirty="0" smtClean="0">
                <a:solidFill>
                  <a:srgbClr val="FF0000"/>
                </a:solidFill>
              </a:rPr>
            </a:br>
            <a:r>
              <a:rPr lang="ja-JP" altLang="en-US" sz="4400" dirty="0">
                <a:solidFill>
                  <a:srgbClr val="FF0000"/>
                </a:solidFill>
              </a:rPr>
              <a:t>語</a:t>
            </a:r>
            <a:r>
              <a:rPr lang="en-US" sz="4400" dirty="0" smtClean="0">
                <a:solidFill>
                  <a:srgbClr val="FF0000"/>
                </a:solidFill>
              </a:rPr>
              <a:t>	</a:t>
            </a:r>
            <a:r>
              <a:rPr lang="en-US" sz="4400" dirty="0" smtClean="0"/>
              <a:t>=</a:t>
            </a:r>
            <a:r>
              <a:rPr lang="en-US" sz="4400" dirty="0" smtClean="0">
                <a:solidFill>
                  <a:srgbClr val="FF0000"/>
                </a:solidFill>
              </a:rPr>
              <a:t>	</a:t>
            </a:r>
            <a:r>
              <a:rPr lang="en-US" sz="4400" dirty="0" smtClean="0"/>
              <a:t>“language”</a:t>
            </a:r>
            <a:endParaRPr lang="en-US" sz="4400" dirty="0">
              <a:solidFill>
                <a:srgbClr val="FF0000"/>
              </a:solidFill>
            </a:endParaRPr>
          </a:p>
        </p:txBody>
      </p:sp>
      <p:sp>
        <p:nvSpPr>
          <p:cNvPr id="6" name="TextBox 5"/>
          <p:cNvSpPr txBox="1"/>
          <p:nvPr/>
        </p:nvSpPr>
        <p:spPr>
          <a:xfrm>
            <a:off x="871538" y="5307806"/>
            <a:ext cx="6707981" cy="461665"/>
          </a:xfrm>
          <a:prstGeom prst="rect">
            <a:avLst/>
          </a:prstGeom>
          <a:noFill/>
        </p:spPr>
        <p:txBody>
          <a:bodyPr wrap="square" rtlCol="0">
            <a:spAutoFit/>
          </a:bodyPr>
          <a:lstStyle/>
          <a:p>
            <a:r>
              <a:rPr lang="en-US" sz="2400" dirty="0" smtClean="0">
                <a:solidFill>
                  <a:srgbClr val="3E72F4"/>
                </a:solidFill>
              </a:rPr>
              <a:t>“Japanese”</a:t>
            </a:r>
            <a:endParaRPr lang="en-US" sz="2400" dirty="0">
              <a:solidFill>
                <a:srgbClr val="3E72F4"/>
              </a:solidFill>
            </a:endParaRPr>
          </a:p>
        </p:txBody>
      </p:sp>
    </p:spTree>
    <p:extLst>
      <p:ext uri="{BB962C8B-B14F-4D97-AF65-F5344CB8AC3E}">
        <p14:creationId xmlns:p14="http://schemas.microsoft.com/office/powerpoint/2010/main" val="396538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1535599"/>
          </a:xfrm>
        </p:spPr>
        <p:txBody>
          <a:bodyPr>
            <a:normAutofit/>
          </a:bodyPr>
          <a:lstStyle/>
          <a:p>
            <a:pPr marL="0" indent="0">
              <a:buNone/>
            </a:pPr>
            <a:r>
              <a:rPr lang="en-US" dirty="0" smtClean="0"/>
              <a:t>You are in </a:t>
            </a:r>
            <a:r>
              <a:rPr lang="en-US" dirty="0" err="1" smtClean="0">
                <a:solidFill>
                  <a:srgbClr val="FF0000"/>
                </a:solidFill>
              </a:rPr>
              <a:t>Kapan</a:t>
            </a:r>
            <a:r>
              <a:rPr lang="en-US" dirty="0" smtClean="0"/>
              <a:t> in Armenia.  You need to get to </a:t>
            </a:r>
            <a:r>
              <a:rPr lang="en-US" dirty="0" err="1" smtClean="0">
                <a:solidFill>
                  <a:srgbClr val="FF0000"/>
                </a:solidFill>
              </a:rPr>
              <a:t>Ijevan</a:t>
            </a:r>
            <a:r>
              <a:rPr lang="en-US" dirty="0" smtClean="0"/>
              <a:t>.  Can you figure out which way to go just by looking at these </a:t>
            </a:r>
            <a:r>
              <a:rPr lang="en-US" dirty="0" smtClean="0">
                <a:solidFill>
                  <a:srgbClr val="FF0000"/>
                </a:solidFill>
              </a:rPr>
              <a:t>Armenian</a:t>
            </a:r>
            <a:r>
              <a:rPr lang="en-US" dirty="0" smtClean="0"/>
              <a:t> signs?</a:t>
            </a:r>
          </a:p>
          <a:p>
            <a:pPr marL="0" indent="0">
              <a:buNone/>
            </a:pPr>
            <a:r>
              <a:rPr lang="en-US" dirty="0" smtClean="0"/>
              <a:t>Hint:  The sign for </a:t>
            </a:r>
            <a:r>
              <a:rPr lang="en-US" dirty="0" err="1" smtClean="0"/>
              <a:t>Kapan</a:t>
            </a:r>
            <a:r>
              <a:rPr lang="en-US" dirty="0" smtClean="0"/>
              <a:t> is  </a:t>
            </a:r>
            <a:r>
              <a:rPr lang="hy-AM" sz="3200" b="1" dirty="0">
                <a:solidFill>
                  <a:srgbClr val="FF0000"/>
                </a:solidFill>
              </a:rPr>
              <a:t>Կապան</a:t>
            </a:r>
            <a:r>
              <a:rPr lang="en-US" sz="3200" b="1" dirty="0" smtClean="0">
                <a:solidFill>
                  <a:srgbClr val="FF0000"/>
                </a:solidFill>
              </a:rPr>
              <a:t> </a:t>
            </a:r>
            <a:r>
              <a:rPr lang="en-US" dirty="0" smtClean="0"/>
              <a:t>in Armenian!</a:t>
            </a:r>
          </a:p>
          <a:p>
            <a:pPr marL="0" indent="0">
              <a:buNone/>
            </a:pPr>
            <a:endParaRPr lang="en-US" dirty="0" smtClean="0"/>
          </a:p>
        </p:txBody>
      </p:sp>
      <p:sp>
        <p:nvSpPr>
          <p:cNvPr id="14" name="TextBox 13"/>
          <p:cNvSpPr txBox="1"/>
          <p:nvPr/>
        </p:nvSpPr>
        <p:spPr>
          <a:xfrm>
            <a:off x="1825694" y="2681617"/>
            <a:ext cx="583096" cy="584775"/>
          </a:xfrm>
          <a:prstGeom prst="rect">
            <a:avLst/>
          </a:prstGeom>
          <a:noFill/>
        </p:spPr>
        <p:txBody>
          <a:bodyPr wrap="square" rtlCol="0">
            <a:spAutoFit/>
          </a:bodyPr>
          <a:lstStyle/>
          <a:p>
            <a:r>
              <a:rPr lang="en-US" sz="3200" b="1" dirty="0">
                <a:solidFill>
                  <a:srgbClr val="FF0000"/>
                </a:solidFill>
              </a:rPr>
              <a:t>1</a:t>
            </a:r>
          </a:p>
        </p:txBody>
      </p:sp>
      <p:sp>
        <p:nvSpPr>
          <p:cNvPr id="15" name="TextBox 14"/>
          <p:cNvSpPr txBox="1"/>
          <p:nvPr/>
        </p:nvSpPr>
        <p:spPr>
          <a:xfrm>
            <a:off x="4380126" y="2681616"/>
            <a:ext cx="583096" cy="584775"/>
          </a:xfrm>
          <a:prstGeom prst="rect">
            <a:avLst/>
          </a:prstGeom>
          <a:noFill/>
        </p:spPr>
        <p:txBody>
          <a:bodyPr wrap="square" rtlCol="0">
            <a:spAutoFit/>
          </a:bodyPr>
          <a:lstStyle/>
          <a:p>
            <a:r>
              <a:rPr lang="en-US" sz="3200" b="1" dirty="0" smtClean="0">
                <a:solidFill>
                  <a:srgbClr val="FF0000"/>
                </a:solidFill>
              </a:rPr>
              <a:t>2</a:t>
            </a:r>
            <a:endParaRPr lang="en-US" sz="3200" b="1" dirty="0">
              <a:solidFill>
                <a:srgbClr val="FF0000"/>
              </a:solidFill>
            </a:endParaRPr>
          </a:p>
        </p:txBody>
      </p:sp>
      <p:sp>
        <p:nvSpPr>
          <p:cNvPr id="16" name="TextBox 15"/>
          <p:cNvSpPr txBox="1"/>
          <p:nvPr/>
        </p:nvSpPr>
        <p:spPr>
          <a:xfrm>
            <a:off x="6934558" y="2705361"/>
            <a:ext cx="583096" cy="584775"/>
          </a:xfrm>
          <a:prstGeom prst="rect">
            <a:avLst/>
          </a:prstGeom>
          <a:noFill/>
        </p:spPr>
        <p:txBody>
          <a:bodyPr wrap="square" rtlCol="0">
            <a:spAutoFit/>
          </a:bodyPr>
          <a:lstStyle/>
          <a:p>
            <a:r>
              <a:rPr lang="en-US" sz="3200" b="1" dirty="0">
                <a:solidFill>
                  <a:srgbClr val="FF0000"/>
                </a:solidFill>
              </a:rPr>
              <a:t>3</a:t>
            </a:r>
          </a:p>
        </p:txBody>
      </p:sp>
      <p:sp>
        <p:nvSpPr>
          <p:cNvPr id="17" name="TextBox 16"/>
          <p:cNvSpPr txBox="1"/>
          <p:nvPr/>
        </p:nvSpPr>
        <p:spPr>
          <a:xfrm>
            <a:off x="9488990" y="2695095"/>
            <a:ext cx="583096" cy="584775"/>
          </a:xfrm>
          <a:prstGeom prst="rect">
            <a:avLst/>
          </a:prstGeom>
          <a:noFill/>
        </p:spPr>
        <p:txBody>
          <a:bodyPr wrap="square" rtlCol="0">
            <a:spAutoFit/>
          </a:bodyPr>
          <a:lstStyle/>
          <a:p>
            <a:r>
              <a:rPr lang="en-US" sz="3200" b="1" dirty="0" smtClean="0">
                <a:solidFill>
                  <a:srgbClr val="FF0000"/>
                </a:solidFill>
              </a:rPr>
              <a:t>4</a:t>
            </a:r>
            <a:endParaRPr lang="en-US" sz="3200" b="1" dirty="0">
              <a:solidFill>
                <a:srgbClr val="FF0000"/>
              </a:solidFill>
            </a:endParaRPr>
          </a:p>
        </p:txBody>
      </p:sp>
      <p:grpSp>
        <p:nvGrpSpPr>
          <p:cNvPr id="22" name="Group 21"/>
          <p:cNvGrpSpPr/>
          <p:nvPr/>
        </p:nvGrpSpPr>
        <p:grpSpPr>
          <a:xfrm>
            <a:off x="3608526" y="3416140"/>
            <a:ext cx="2126476" cy="2130594"/>
            <a:chOff x="4182757" y="3990306"/>
            <a:chExt cx="2126476" cy="2130594"/>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757" y="3990306"/>
              <a:ext cx="2126296" cy="2130594"/>
            </a:xfrm>
            <a:prstGeom prst="rect">
              <a:avLst/>
            </a:prstGeom>
          </p:spPr>
        </p:pic>
        <p:sp>
          <p:nvSpPr>
            <p:cNvPr id="24" name="Rounded Rectangle 23"/>
            <p:cNvSpPr/>
            <p:nvPr/>
          </p:nvSpPr>
          <p:spPr>
            <a:xfrm>
              <a:off x="4182937" y="3990306"/>
              <a:ext cx="2126296" cy="889351"/>
            </a:xfrm>
            <a:prstGeom prst="roundRect">
              <a:avLst>
                <a:gd name="adj" fmla="val 28176"/>
              </a:avLst>
            </a:prstGeom>
            <a:solidFill>
              <a:srgbClr val="3E7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162778" y="3426418"/>
            <a:ext cx="2126476" cy="2130594"/>
            <a:chOff x="4182757" y="3990306"/>
            <a:chExt cx="2126476" cy="2130594"/>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757" y="3990306"/>
              <a:ext cx="2126296" cy="2130594"/>
            </a:xfrm>
            <a:prstGeom prst="rect">
              <a:avLst/>
            </a:prstGeom>
          </p:spPr>
        </p:pic>
        <p:sp>
          <p:nvSpPr>
            <p:cNvPr id="27" name="Rounded Rectangle 26"/>
            <p:cNvSpPr/>
            <p:nvPr/>
          </p:nvSpPr>
          <p:spPr>
            <a:xfrm>
              <a:off x="4182937" y="3990306"/>
              <a:ext cx="2126296" cy="889351"/>
            </a:xfrm>
            <a:prstGeom prst="roundRect">
              <a:avLst>
                <a:gd name="adj" fmla="val 2817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054094" y="3426418"/>
            <a:ext cx="2126476" cy="2130594"/>
            <a:chOff x="4182757" y="3990306"/>
            <a:chExt cx="2126476" cy="2130594"/>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757" y="3990306"/>
              <a:ext cx="2126296" cy="2130594"/>
            </a:xfrm>
            <a:prstGeom prst="rect">
              <a:avLst/>
            </a:prstGeom>
          </p:spPr>
        </p:pic>
        <p:sp>
          <p:nvSpPr>
            <p:cNvPr id="30" name="Rounded Rectangle 29"/>
            <p:cNvSpPr/>
            <p:nvPr/>
          </p:nvSpPr>
          <p:spPr>
            <a:xfrm>
              <a:off x="4182937" y="3990306"/>
              <a:ext cx="2126296" cy="889351"/>
            </a:xfrm>
            <a:prstGeom prst="roundRect">
              <a:avLst>
                <a:gd name="adj" fmla="val 2817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8716850" y="3416140"/>
            <a:ext cx="2126476" cy="2130594"/>
            <a:chOff x="4182757" y="3990306"/>
            <a:chExt cx="2126476" cy="2130594"/>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757" y="3990306"/>
              <a:ext cx="2126296" cy="2130594"/>
            </a:xfrm>
            <a:prstGeom prst="rect">
              <a:avLst/>
            </a:prstGeom>
          </p:spPr>
        </p:pic>
        <p:sp>
          <p:nvSpPr>
            <p:cNvPr id="33" name="Rounded Rectangle 32"/>
            <p:cNvSpPr/>
            <p:nvPr/>
          </p:nvSpPr>
          <p:spPr>
            <a:xfrm>
              <a:off x="4182937" y="3990306"/>
              <a:ext cx="2126296" cy="889351"/>
            </a:xfrm>
            <a:prstGeom prst="roundRect">
              <a:avLst>
                <a:gd name="adj" fmla="val 2817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82825" y="3568427"/>
            <a:ext cx="2088107" cy="584775"/>
          </a:xfrm>
          <a:prstGeom prst="rect">
            <a:avLst/>
          </a:prstGeom>
          <a:noFill/>
        </p:spPr>
        <p:txBody>
          <a:bodyPr wrap="square" rtlCol="0">
            <a:spAutoFit/>
          </a:bodyPr>
          <a:lstStyle/>
          <a:p>
            <a:pPr algn="ctr"/>
            <a:r>
              <a:rPr lang="hy-AM" sz="3200" b="1" dirty="0"/>
              <a:t>Գավառ</a:t>
            </a:r>
            <a:endParaRPr lang="en-US" sz="3200" b="1" dirty="0"/>
          </a:p>
        </p:txBody>
      </p:sp>
      <p:sp>
        <p:nvSpPr>
          <p:cNvPr id="34" name="TextBox 33"/>
          <p:cNvSpPr txBox="1"/>
          <p:nvPr/>
        </p:nvSpPr>
        <p:spPr>
          <a:xfrm>
            <a:off x="3627620" y="3575619"/>
            <a:ext cx="2088107" cy="584775"/>
          </a:xfrm>
          <a:prstGeom prst="rect">
            <a:avLst/>
          </a:prstGeom>
          <a:noFill/>
        </p:spPr>
        <p:txBody>
          <a:bodyPr wrap="square" rtlCol="0">
            <a:spAutoFit/>
          </a:bodyPr>
          <a:lstStyle/>
          <a:p>
            <a:pPr algn="ctr"/>
            <a:r>
              <a:rPr lang="hy-AM" sz="3200" b="1" dirty="0"/>
              <a:t>Իջևան</a:t>
            </a:r>
            <a:endParaRPr lang="en-US" sz="3200" b="1" dirty="0"/>
          </a:p>
        </p:txBody>
      </p:sp>
      <p:sp>
        <p:nvSpPr>
          <p:cNvPr id="35" name="TextBox 34"/>
          <p:cNvSpPr txBox="1"/>
          <p:nvPr/>
        </p:nvSpPr>
        <p:spPr>
          <a:xfrm>
            <a:off x="6200967" y="3556613"/>
            <a:ext cx="2088107" cy="584775"/>
          </a:xfrm>
          <a:prstGeom prst="rect">
            <a:avLst/>
          </a:prstGeom>
          <a:noFill/>
        </p:spPr>
        <p:txBody>
          <a:bodyPr wrap="square" rtlCol="0">
            <a:spAutoFit/>
          </a:bodyPr>
          <a:lstStyle/>
          <a:p>
            <a:pPr algn="ctr"/>
            <a:r>
              <a:rPr lang="hy-AM" sz="3200" b="1" dirty="0"/>
              <a:t>Գյումրի</a:t>
            </a:r>
            <a:endParaRPr lang="en-US" sz="3200" b="1" dirty="0"/>
          </a:p>
        </p:txBody>
      </p:sp>
      <p:sp>
        <p:nvSpPr>
          <p:cNvPr id="36" name="TextBox 35"/>
          <p:cNvSpPr txBox="1"/>
          <p:nvPr/>
        </p:nvSpPr>
        <p:spPr>
          <a:xfrm>
            <a:off x="8735942" y="3568426"/>
            <a:ext cx="2088107" cy="584775"/>
          </a:xfrm>
          <a:prstGeom prst="rect">
            <a:avLst/>
          </a:prstGeom>
          <a:noFill/>
        </p:spPr>
        <p:txBody>
          <a:bodyPr wrap="square" rtlCol="0">
            <a:spAutoFit/>
          </a:bodyPr>
          <a:lstStyle/>
          <a:p>
            <a:pPr algn="ctr"/>
            <a:r>
              <a:rPr lang="hy-AM" sz="3200" b="1" dirty="0"/>
              <a:t>Արմավիր</a:t>
            </a:r>
            <a:endParaRPr lang="en-US" sz="3200" b="1" dirty="0"/>
          </a:p>
        </p:txBody>
      </p:sp>
      <p:sp>
        <p:nvSpPr>
          <p:cNvPr id="2" name="Oval 1"/>
          <p:cNvSpPr/>
          <p:nvPr/>
        </p:nvSpPr>
        <p:spPr>
          <a:xfrm>
            <a:off x="3297039" y="2695095"/>
            <a:ext cx="2727303" cy="3369666"/>
          </a:xfrm>
          <a:prstGeom prst="ellipse">
            <a:avLst/>
          </a:prstGeom>
          <a:noFill/>
          <a:ln w="76200">
            <a:solidFill>
              <a:srgbClr val="3E72F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3E72F4"/>
                </a:solidFill>
              </a:ln>
              <a:noFill/>
            </a:endParaRPr>
          </a:p>
        </p:txBody>
      </p:sp>
      <p:sp>
        <p:nvSpPr>
          <p:cNvPr id="37" name="TextBox 36"/>
          <p:cNvSpPr txBox="1"/>
          <p:nvPr/>
        </p:nvSpPr>
        <p:spPr>
          <a:xfrm>
            <a:off x="1073279" y="5844193"/>
            <a:ext cx="2107201" cy="461665"/>
          </a:xfrm>
          <a:prstGeom prst="rect">
            <a:avLst/>
          </a:prstGeom>
          <a:noFill/>
        </p:spPr>
        <p:txBody>
          <a:bodyPr wrap="square" rtlCol="0">
            <a:spAutoFit/>
          </a:bodyPr>
          <a:lstStyle/>
          <a:p>
            <a:pPr algn="ctr"/>
            <a:r>
              <a:rPr lang="en-US" sz="2400" dirty="0" err="1" smtClean="0">
                <a:solidFill>
                  <a:srgbClr val="3E72F4"/>
                </a:solidFill>
              </a:rPr>
              <a:t>Gavar</a:t>
            </a:r>
            <a:endParaRPr lang="en-US" sz="2400" dirty="0">
              <a:solidFill>
                <a:srgbClr val="3E72F4"/>
              </a:solidFill>
            </a:endParaRPr>
          </a:p>
        </p:txBody>
      </p:sp>
      <p:sp>
        <p:nvSpPr>
          <p:cNvPr id="38" name="TextBox 37"/>
          <p:cNvSpPr txBox="1"/>
          <p:nvPr/>
        </p:nvSpPr>
        <p:spPr>
          <a:xfrm>
            <a:off x="6184656" y="5844194"/>
            <a:ext cx="2107201" cy="461665"/>
          </a:xfrm>
          <a:prstGeom prst="rect">
            <a:avLst/>
          </a:prstGeom>
          <a:noFill/>
        </p:spPr>
        <p:txBody>
          <a:bodyPr wrap="square" rtlCol="0">
            <a:spAutoFit/>
          </a:bodyPr>
          <a:lstStyle/>
          <a:p>
            <a:pPr algn="ctr"/>
            <a:r>
              <a:rPr lang="en-US" sz="2400" dirty="0" err="1" smtClean="0">
                <a:solidFill>
                  <a:srgbClr val="3E72F4"/>
                </a:solidFill>
              </a:rPr>
              <a:t>Gyumri</a:t>
            </a:r>
            <a:endParaRPr lang="en-US" sz="2400" dirty="0">
              <a:solidFill>
                <a:srgbClr val="3E72F4"/>
              </a:solidFill>
            </a:endParaRPr>
          </a:p>
        </p:txBody>
      </p:sp>
      <p:sp>
        <p:nvSpPr>
          <p:cNvPr id="40" name="TextBox 39"/>
          <p:cNvSpPr txBox="1"/>
          <p:nvPr/>
        </p:nvSpPr>
        <p:spPr>
          <a:xfrm>
            <a:off x="8716848" y="5844193"/>
            <a:ext cx="2107201" cy="461665"/>
          </a:xfrm>
          <a:prstGeom prst="rect">
            <a:avLst/>
          </a:prstGeom>
          <a:noFill/>
        </p:spPr>
        <p:txBody>
          <a:bodyPr wrap="square" rtlCol="0">
            <a:spAutoFit/>
          </a:bodyPr>
          <a:lstStyle/>
          <a:p>
            <a:pPr algn="ctr"/>
            <a:r>
              <a:rPr lang="en-US" sz="2400" dirty="0" err="1" smtClean="0">
                <a:solidFill>
                  <a:srgbClr val="3E72F4"/>
                </a:solidFill>
              </a:rPr>
              <a:t>Armavir</a:t>
            </a:r>
            <a:endParaRPr lang="en-US" sz="2400" dirty="0">
              <a:solidFill>
                <a:srgbClr val="3E72F4"/>
              </a:solidFill>
            </a:endParaRPr>
          </a:p>
        </p:txBody>
      </p:sp>
    </p:spTree>
    <p:extLst>
      <p:ext uri="{BB962C8B-B14F-4D97-AF65-F5344CB8AC3E}">
        <p14:creationId xmlns:p14="http://schemas.microsoft.com/office/powerpoint/2010/main" val="176687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38" grpId="0"/>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other writing systems work?</a:t>
            </a:r>
            <a:endParaRPr lang="en-US" dirty="0"/>
          </a:p>
        </p:txBody>
      </p:sp>
      <p:sp>
        <p:nvSpPr>
          <p:cNvPr id="4" name="TextBox 3"/>
          <p:cNvSpPr txBox="1"/>
          <p:nvPr/>
        </p:nvSpPr>
        <p:spPr>
          <a:xfrm>
            <a:off x="1069848" y="1709255"/>
            <a:ext cx="10644188" cy="369332"/>
          </a:xfrm>
          <a:prstGeom prst="rect">
            <a:avLst/>
          </a:prstGeom>
          <a:noFill/>
        </p:spPr>
        <p:txBody>
          <a:bodyPr wrap="square" rtlCol="0">
            <a:spAutoFit/>
          </a:bodyPr>
          <a:lstStyle/>
          <a:p>
            <a:r>
              <a:rPr lang="en-US" dirty="0" smtClean="0"/>
              <a:t>In these puzzles you saw that some languages aren’t written the same way English is.</a:t>
            </a:r>
            <a:endParaRPr lang="en-US" dirty="0"/>
          </a:p>
        </p:txBody>
      </p:sp>
      <p:sp>
        <p:nvSpPr>
          <p:cNvPr id="5" name="TextBox 4"/>
          <p:cNvSpPr txBox="1"/>
          <p:nvPr/>
        </p:nvSpPr>
        <p:spPr>
          <a:xfrm>
            <a:off x="1069848" y="2092452"/>
            <a:ext cx="10644188" cy="369332"/>
          </a:xfrm>
          <a:prstGeom prst="rect">
            <a:avLst/>
          </a:prstGeom>
          <a:noFill/>
        </p:spPr>
        <p:txBody>
          <a:bodyPr wrap="square" rtlCol="0">
            <a:spAutoFit/>
          </a:bodyPr>
          <a:lstStyle/>
          <a:p>
            <a:r>
              <a:rPr lang="en-US" dirty="0" smtClean="0"/>
              <a:t>Linguists divide writing systems into several different categories:</a:t>
            </a:r>
            <a:endParaRPr lang="en-US" dirty="0"/>
          </a:p>
        </p:txBody>
      </p:sp>
      <p:sp>
        <p:nvSpPr>
          <p:cNvPr id="6" name="TextBox 5"/>
          <p:cNvSpPr txBox="1"/>
          <p:nvPr/>
        </p:nvSpPr>
        <p:spPr>
          <a:xfrm>
            <a:off x="1069848" y="2669749"/>
            <a:ext cx="10644188" cy="400110"/>
          </a:xfrm>
          <a:prstGeom prst="rect">
            <a:avLst/>
          </a:prstGeom>
          <a:noFill/>
        </p:spPr>
        <p:txBody>
          <a:bodyPr wrap="square" rtlCol="0">
            <a:spAutoFit/>
          </a:bodyPr>
          <a:lstStyle/>
          <a:p>
            <a:r>
              <a:rPr lang="en-US" sz="2000" dirty="0" smtClean="0">
                <a:solidFill>
                  <a:srgbClr val="FF0000"/>
                </a:solidFill>
              </a:rPr>
              <a:t>Alphabets</a:t>
            </a:r>
            <a:r>
              <a:rPr lang="en-US" dirty="0" smtClean="0"/>
              <a:t> use sets of letters to write consonants and vowels:</a:t>
            </a:r>
            <a:endParaRPr lang="en-US" dirty="0"/>
          </a:p>
        </p:txBody>
      </p:sp>
      <p:sp>
        <p:nvSpPr>
          <p:cNvPr id="8" name="TextBox 7"/>
          <p:cNvSpPr txBox="1"/>
          <p:nvPr/>
        </p:nvSpPr>
        <p:spPr>
          <a:xfrm>
            <a:off x="1069848" y="3211454"/>
            <a:ext cx="10644188" cy="400110"/>
          </a:xfrm>
          <a:prstGeom prst="rect">
            <a:avLst/>
          </a:prstGeom>
          <a:noFill/>
        </p:spPr>
        <p:txBody>
          <a:bodyPr wrap="square" rtlCol="0">
            <a:spAutoFit/>
          </a:bodyPr>
          <a:lstStyle/>
          <a:p>
            <a:r>
              <a:rPr lang="en-US" sz="2000" dirty="0" err="1" smtClean="0">
                <a:solidFill>
                  <a:srgbClr val="FF0000"/>
                </a:solidFill>
              </a:rPr>
              <a:t>Abjads</a:t>
            </a:r>
            <a:r>
              <a:rPr lang="en-US" dirty="0" smtClean="0"/>
              <a:t> use sets of letters to write only consonants:</a:t>
            </a:r>
            <a:endParaRPr lang="en-US" dirty="0"/>
          </a:p>
        </p:txBody>
      </p:sp>
      <p:sp>
        <p:nvSpPr>
          <p:cNvPr id="9" name="TextBox 8"/>
          <p:cNvSpPr txBox="1"/>
          <p:nvPr/>
        </p:nvSpPr>
        <p:spPr>
          <a:xfrm>
            <a:off x="1069848" y="3776331"/>
            <a:ext cx="10644188" cy="400110"/>
          </a:xfrm>
          <a:prstGeom prst="rect">
            <a:avLst/>
          </a:prstGeom>
          <a:noFill/>
        </p:spPr>
        <p:txBody>
          <a:bodyPr wrap="square" rtlCol="0">
            <a:spAutoFit/>
          </a:bodyPr>
          <a:lstStyle/>
          <a:p>
            <a:r>
              <a:rPr lang="en-US" sz="2000" dirty="0" err="1" smtClean="0">
                <a:solidFill>
                  <a:srgbClr val="FF0000"/>
                </a:solidFill>
              </a:rPr>
              <a:t>Syllabaries</a:t>
            </a:r>
            <a:r>
              <a:rPr lang="en-US" dirty="0" smtClean="0"/>
              <a:t> use one letter to represent each syllable:</a:t>
            </a:r>
            <a:endParaRPr lang="en-US" dirty="0"/>
          </a:p>
        </p:txBody>
      </p:sp>
      <p:sp>
        <p:nvSpPr>
          <p:cNvPr id="10" name="TextBox 9"/>
          <p:cNvSpPr txBox="1"/>
          <p:nvPr/>
        </p:nvSpPr>
        <p:spPr>
          <a:xfrm>
            <a:off x="1069848" y="4337324"/>
            <a:ext cx="10644188" cy="400110"/>
          </a:xfrm>
          <a:prstGeom prst="rect">
            <a:avLst/>
          </a:prstGeom>
          <a:noFill/>
        </p:spPr>
        <p:txBody>
          <a:bodyPr wrap="square" rtlCol="0">
            <a:spAutoFit/>
          </a:bodyPr>
          <a:lstStyle/>
          <a:p>
            <a:r>
              <a:rPr lang="en-US" sz="2000" dirty="0" err="1" smtClean="0">
                <a:solidFill>
                  <a:srgbClr val="FF0000"/>
                </a:solidFill>
              </a:rPr>
              <a:t>Abugidas</a:t>
            </a:r>
            <a:r>
              <a:rPr lang="en-US" dirty="0" smtClean="0"/>
              <a:t> combine consonant symbols with vowel symbols to make each letter:</a:t>
            </a:r>
            <a:endParaRPr lang="en-US" dirty="0"/>
          </a:p>
        </p:txBody>
      </p:sp>
      <p:sp>
        <p:nvSpPr>
          <p:cNvPr id="11" name="TextBox 10"/>
          <p:cNvSpPr txBox="1"/>
          <p:nvPr/>
        </p:nvSpPr>
        <p:spPr>
          <a:xfrm>
            <a:off x="1069848" y="4900846"/>
            <a:ext cx="10644188" cy="400110"/>
          </a:xfrm>
          <a:prstGeom prst="rect">
            <a:avLst/>
          </a:prstGeom>
          <a:noFill/>
        </p:spPr>
        <p:txBody>
          <a:bodyPr wrap="square" rtlCol="0">
            <a:spAutoFit/>
          </a:bodyPr>
          <a:lstStyle/>
          <a:p>
            <a:r>
              <a:rPr lang="en-US" sz="2000" dirty="0" err="1" smtClean="0">
                <a:solidFill>
                  <a:srgbClr val="FF0000"/>
                </a:solidFill>
              </a:rPr>
              <a:t>Semanto</a:t>
            </a:r>
            <a:r>
              <a:rPr lang="en-US" sz="2000" dirty="0" smtClean="0">
                <a:solidFill>
                  <a:srgbClr val="FF0000"/>
                </a:solidFill>
              </a:rPr>
              <a:t>-phonetic systems </a:t>
            </a:r>
            <a:r>
              <a:rPr lang="en-US" dirty="0" smtClean="0"/>
              <a:t>have many letters, each with its own sound and meaning:</a:t>
            </a:r>
            <a:endParaRPr lang="en-US" dirty="0"/>
          </a:p>
        </p:txBody>
      </p:sp>
      <p:sp>
        <p:nvSpPr>
          <p:cNvPr id="12" name="TextBox 11"/>
          <p:cNvSpPr txBox="1"/>
          <p:nvPr/>
        </p:nvSpPr>
        <p:spPr>
          <a:xfrm>
            <a:off x="8458866" y="6277630"/>
            <a:ext cx="3081337" cy="369332"/>
          </a:xfrm>
          <a:prstGeom prst="rect">
            <a:avLst/>
          </a:prstGeom>
          <a:noFill/>
        </p:spPr>
        <p:txBody>
          <a:bodyPr wrap="square" rtlCol="0">
            <a:spAutoFit/>
          </a:bodyPr>
          <a:lstStyle/>
          <a:p>
            <a:r>
              <a:rPr lang="en-US" i="1" dirty="0" smtClean="0"/>
              <a:t>Source: www.omniglot.com</a:t>
            </a:r>
            <a:endParaRPr lang="en-US" i="1" dirty="0"/>
          </a:p>
        </p:txBody>
      </p:sp>
      <p:sp>
        <p:nvSpPr>
          <p:cNvPr id="14" name="TextBox 13"/>
          <p:cNvSpPr txBox="1"/>
          <p:nvPr/>
        </p:nvSpPr>
        <p:spPr>
          <a:xfrm>
            <a:off x="976122" y="5773638"/>
            <a:ext cx="10831640" cy="369332"/>
          </a:xfrm>
          <a:prstGeom prst="rect">
            <a:avLst/>
          </a:prstGeom>
          <a:noFill/>
        </p:spPr>
        <p:txBody>
          <a:bodyPr wrap="square" rtlCol="0">
            <a:spAutoFit/>
          </a:bodyPr>
          <a:lstStyle/>
          <a:p>
            <a:r>
              <a:rPr lang="en-US" dirty="0" smtClean="0"/>
              <a:t>Compared to some of these examples, the </a:t>
            </a:r>
            <a:r>
              <a:rPr lang="en-US" dirty="0" smtClean="0">
                <a:solidFill>
                  <a:srgbClr val="FF0000"/>
                </a:solidFill>
              </a:rPr>
              <a:t>26 letters </a:t>
            </a:r>
            <a:r>
              <a:rPr lang="en-US" dirty="0" smtClean="0"/>
              <a:t>we use to write English is a really small number!</a:t>
            </a:r>
            <a:endParaRPr lang="en-US" dirty="0"/>
          </a:p>
        </p:txBody>
      </p:sp>
      <p:pic>
        <p:nvPicPr>
          <p:cNvPr id="1026" name="Picture 2" descr="File:Caslon-schriftmusterblatt.jpeg"/>
          <p:cNvPicPr>
            <a:picLocks noChangeAspect="1" noChangeArrowheads="1"/>
          </p:cNvPicPr>
          <p:nvPr/>
        </p:nvPicPr>
        <p:blipFill rotWithShape="1">
          <a:blip r:embed="rId2">
            <a:extLst>
              <a:ext uri="{28A0092B-C50C-407E-A947-70E740481C1C}">
                <a14:useLocalDpi xmlns:a14="http://schemas.microsoft.com/office/drawing/2010/main" val="0"/>
              </a:ext>
            </a:extLst>
          </a:blip>
          <a:srcRect l="1311" t="18307" r="73433" b="77345"/>
          <a:stretch/>
        </p:blipFill>
        <p:spPr bwMode="auto">
          <a:xfrm>
            <a:off x="7825184" y="2743962"/>
            <a:ext cx="1100137" cy="278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Sefer-torah-vayehi-binsoa.jpg"/>
          <p:cNvPicPr>
            <a:picLocks noChangeAspect="1" noChangeArrowheads="1"/>
          </p:cNvPicPr>
          <p:nvPr/>
        </p:nvPicPr>
        <p:blipFill rotWithShape="1">
          <a:blip r:embed="rId3">
            <a:extLst>
              <a:ext uri="{28A0092B-C50C-407E-A947-70E740481C1C}">
                <a14:useLocalDpi xmlns:a14="http://schemas.microsoft.com/office/drawing/2010/main" val="0"/>
              </a:ext>
            </a:extLst>
          </a:blip>
          <a:srcRect l="25263" t="28893" r="40417" b="52621"/>
          <a:stretch/>
        </p:blipFill>
        <p:spPr bwMode="auto">
          <a:xfrm>
            <a:off x="6743701" y="3271705"/>
            <a:ext cx="1464468" cy="2500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mple text in Bengali (Article 1 of the Universal Declaration of Human Rights)"/>
          <p:cNvPicPr>
            <a:picLocks noChangeAspect="1" noChangeArrowheads="1"/>
          </p:cNvPicPr>
          <p:nvPr/>
        </p:nvPicPr>
        <p:blipFill rotWithShape="1">
          <a:blip r:embed="rId4">
            <a:extLst>
              <a:ext uri="{28A0092B-C50C-407E-A947-70E740481C1C}">
                <a14:useLocalDpi xmlns:a14="http://schemas.microsoft.com/office/drawing/2010/main" val="0"/>
              </a:ext>
            </a:extLst>
          </a:blip>
          <a:srcRect r="67347" b="83128"/>
          <a:stretch/>
        </p:blipFill>
        <p:spPr bwMode="auto">
          <a:xfrm>
            <a:off x="9741631" y="4429115"/>
            <a:ext cx="1866106" cy="2732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mple text in Hiragana"/>
          <p:cNvPicPr>
            <a:picLocks noChangeAspect="1" noChangeArrowheads="1"/>
          </p:cNvPicPr>
          <p:nvPr/>
        </p:nvPicPr>
        <p:blipFill rotWithShape="1">
          <a:blip r:embed="rId5">
            <a:extLst>
              <a:ext uri="{28A0092B-C50C-407E-A947-70E740481C1C}">
                <a14:useLocalDpi xmlns:a14="http://schemas.microsoft.com/office/drawing/2010/main" val="0"/>
              </a:ext>
            </a:extLst>
          </a:blip>
          <a:srcRect r="71340" b="81323"/>
          <a:stretch/>
        </p:blipFill>
        <p:spPr bwMode="auto">
          <a:xfrm>
            <a:off x="7099299" y="3851315"/>
            <a:ext cx="1616076" cy="2134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365580" y="4916235"/>
            <a:ext cx="907257" cy="369332"/>
          </a:xfrm>
          <a:prstGeom prst="rect">
            <a:avLst/>
          </a:prstGeom>
          <a:noFill/>
        </p:spPr>
        <p:txBody>
          <a:bodyPr wrap="square" rtlCol="0">
            <a:spAutoFit/>
          </a:bodyPr>
          <a:lstStyle/>
          <a:p>
            <a:r>
              <a:rPr lang="ja-JP" altLang="en-US" dirty="0"/>
              <a:t>漢字</a:t>
            </a:r>
            <a:endParaRPr lang="en-US" dirty="0"/>
          </a:p>
        </p:txBody>
      </p:sp>
      <p:sp>
        <p:nvSpPr>
          <p:cNvPr id="17" name="Left Arrow 16"/>
          <p:cNvSpPr/>
          <p:nvPr/>
        </p:nvSpPr>
        <p:spPr>
          <a:xfrm>
            <a:off x="9201150" y="2492981"/>
            <a:ext cx="1869948" cy="714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English</a:t>
            </a:r>
            <a:endParaRPr lang="en-US" dirty="0"/>
          </a:p>
        </p:txBody>
      </p:sp>
      <p:sp>
        <p:nvSpPr>
          <p:cNvPr id="23" name="Left Arrow 22"/>
          <p:cNvSpPr/>
          <p:nvPr/>
        </p:nvSpPr>
        <p:spPr>
          <a:xfrm>
            <a:off x="8483998" y="3161390"/>
            <a:ext cx="1869948" cy="714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Hebrew</a:t>
            </a:r>
          </a:p>
        </p:txBody>
      </p:sp>
      <p:sp>
        <p:nvSpPr>
          <p:cNvPr id="24" name="Left Arrow 23"/>
          <p:cNvSpPr/>
          <p:nvPr/>
        </p:nvSpPr>
        <p:spPr>
          <a:xfrm>
            <a:off x="8991204" y="3544074"/>
            <a:ext cx="2137044" cy="714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Japanese (kana)</a:t>
            </a:r>
            <a:endParaRPr lang="en-US" dirty="0"/>
          </a:p>
        </p:txBody>
      </p:sp>
      <p:sp>
        <p:nvSpPr>
          <p:cNvPr id="25" name="Left Arrow 24"/>
          <p:cNvSpPr/>
          <p:nvPr/>
        </p:nvSpPr>
        <p:spPr>
          <a:xfrm rot="18880727">
            <a:off x="10036095" y="3254443"/>
            <a:ext cx="1869948" cy="714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Bengali</a:t>
            </a:r>
            <a:endParaRPr lang="en-US" dirty="0"/>
          </a:p>
        </p:txBody>
      </p:sp>
      <p:sp>
        <p:nvSpPr>
          <p:cNvPr id="18" name="Right Arrow 17"/>
          <p:cNvSpPr/>
          <p:nvPr/>
        </p:nvSpPr>
        <p:spPr>
          <a:xfrm rot="19811873">
            <a:off x="8927244" y="5431067"/>
            <a:ext cx="1628775" cy="716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Chinese</a:t>
            </a:r>
            <a:endParaRPr lang="en-US" dirty="0"/>
          </a:p>
        </p:txBody>
      </p:sp>
    </p:spTree>
    <p:extLst>
      <p:ext uri="{BB962C8B-B14F-4D97-AF65-F5344CB8AC3E}">
        <p14:creationId xmlns:p14="http://schemas.microsoft.com/office/powerpoint/2010/main" val="365376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17"/>
                                        </p:tgtEl>
                                      </p:cBhvr>
                                    </p:animEffect>
                                    <p:set>
                                      <p:cBhvr>
                                        <p:cTn id="19" dur="1" fill="hold">
                                          <p:stCondLst>
                                            <p:cond delay="999"/>
                                          </p:stCondLst>
                                        </p:cTn>
                                        <p:tgtEl>
                                          <p:spTgt spid="17"/>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1000"/>
                                        <p:tgtEl>
                                          <p:spTgt spid="23"/>
                                        </p:tgtEl>
                                      </p:cBhvr>
                                    </p:animEffect>
                                    <p:set>
                                      <p:cBhvr>
                                        <p:cTn id="34" dur="1" fill="hold">
                                          <p:stCondLst>
                                            <p:cond delay="999"/>
                                          </p:stCondLst>
                                        </p:cTn>
                                        <p:tgtEl>
                                          <p:spTgt spid="2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032"/>
                                        </p:tgtEl>
                                        <p:attrNameLst>
                                          <p:attrName>style.visibility</p:attrName>
                                        </p:attrNameLst>
                                      </p:cBhvr>
                                      <p:to>
                                        <p:strVal val="visible"/>
                                      </p:to>
                                    </p:set>
                                    <p:animEffect transition="in" filter="fade">
                                      <p:cBhvr>
                                        <p:cTn id="41" dur="1000"/>
                                        <p:tgtEl>
                                          <p:spTgt spid="10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24"/>
                                        </p:tgtEl>
                                      </p:cBhvr>
                                    </p:animEffect>
                                    <p:set>
                                      <p:cBhvr>
                                        <p:cTn id="49" dur="1" fill="hold">
                                          <p:stCondLst>
                                            <p:cond delay="999"/>
                                          </p:stCondLst>
                                        </p:cTn>
                                        <p:tgtEl>
                                          <p:spTgt spid="24"/>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fade">
                                      <p:cBhvr>
                                        <p:cTn id="56" dur="1000"/>
                                        <p:tgtEl>
                                          <p:spTgt spid="10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1000"/>
                                        <p:tgtEl>
                                          <p:spTgt spid="25"/>
                                        </p:tgtEl>
                                      </p:cBhvr>
                                    </p:animEffect>
                                    <p:set>
                                      <p:cBhvr>
                                        <p:cTn id="64" dur="1" fill="hold">
                                          <p:stCondLst>
                                            <p:cond delay="999"/>
                                          </p:stCondLst>
                                        </p:cTn>
                                        <p:tgtEl>
                                          <p:spTgt spid="25"/>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1000"/>
                                        <p:tgtEl>
                                          <p:spTgt spid="18"/>
                                        </p:tgtEl>
                                      </p:cBhvr>
                                    </p:animEffect>
                                    <p:set>
                                      <p:cBhvr>
                                        <p:cTn id="79"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5" grpId="0"/>
      <p:bldP spid="17" grpId="0" animBg="1"/>
      <p:bldP spid="17" grpId="1" animBg="1"/>
      <p:bldP spid="23" grpId="0" animBg="1"/>
      <p:bldP spid="23" grpId="1" animBg="1"/>
      <p:bldP spid="24" grpId="0" animBg="1"/>
      <p:bldP spid="24" grpId="1" animBg="1"/>
      <p:bldP spid="25" grpId="0" animBg="1"/>
      <p:bldP spid="25" grpId="1" animBg="1"/>
      <p:bldP spid="18" grpId="0" animBg="1"/>
      <p:bldP spid="1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5" y="2233209"/>
            <a:ext cx="10058400" cy="617201"/>
          </a:xfrm>
        </p:spPr>
        <p:txBody>
          <a:bodyPr>
            <a:normAutofit/>
          </a:bodyPr>
          <a:lstStyle/>
          <a:p>
            <a:pPr marL="0" indent="0" algn="ctr">
              <a:buNone/>
            </a:pPr>
            <a:r>
              <a:rPr lang="en-US" sz="2800" dirty="0" smtClean="0"/>
              <a:t>to</a:t>
            </a:r>
          </a:p>
        </p:txBody>
      </p:sp>
      <p:sp>
        <p:nvSpPr>
          <p:cNvPr id="5" name="TextBox 4"/>
          <p:cNvSpPr txBox="1"/>
          <p:nvPr/>
        </p:nvSpPr>
        <p:spPr>
          <a:xfrm>
            <a:off x="1792091" y="1344097"/>
            <a:ext cx="8044069" cy="584775"/>
          </a:xfrm>
          <a:prstGeom prst="rect">
            <a:avLst/>
          </a:prstGeom>
          <a:noFill/>
        </p:spPr>
        <p:txBody>
          <a:bodyPr wrap="square" rtlCol="0">
            <a:spAutoFit/>
          </a:bodyPr>
          <a:lstStyle/>
          <a:p>
            <a:pPr algn="ctr"/>
            <a:r>
              <a:rPr lang="en-US" sz="3200" dirty="0" smtClean="0">
                <a:solidFill>
                  <a:srgbClr val="FF0000"/>
                </a:solidFill>
              </a:rPr>
              <a:t>CORNER MALL</a:t>
            </a:r>
            <a:endParaRPr lang="en-US" sz="3200" dirty="0">
              <a:solidFill>
                <a:srgbClr val="FF0000"/>
              </a:solidFill>
            </a:endParaRPr>
          </a:p>
        </p:txBody>
      </p:sp>
      <p:sp>
        <p:nvSpPr>
          <p:cNvPr id="4" name="Rectangle 3"/>
          <p:cNvSpPr/>
          <p:nvPr/>
        </p:nvSpPr>
        <p:spPr>
          <a:xfrm>
            <a:off x="9459146" y="602776"/>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6" name="Rectangle 5"/>
          <p:cNvSpPr/>
          <p:nvPr/>
        </p:nvSpPr>
        <p:spPr>
          <a:xfrm rot="20575946">
            <a:off x="1424928" y="2398151"/>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7" name="Rectangle 6"/>
          <p:cNvSpPr/>
          <p:nvPr/>
        </p:nvSpPr>
        <p:spPr>
          <a:xfrm rot="2329388">
            <a:off x="9459147" y="3763580"/>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9" name="TextBox 8"/>
          <p:cNvSpPr txBox="1"/>
          <p:nvPr/>
        </p:nvSpPr>
        <p:spPr>
          <a:xfrm>
            <a:off x="1792091" y="2918328"/>
            <a:ext cx="8044069" cy="584775"/>
          </a:xfrm>
          <a:prstGeom prst="rect">
            <a:avLst/>
          </a:prstGeom>
          <a:noFill/>
        </p:spPr>
        <p:txBody>
          <a:bodyPr wrap="square" rtlCol="0">
            <a:spAutoFit/>
          </a:bodyPr>
          <a:lstStyle/>
          <a:p>
            <a:pPr algn="ctr"/>
            <a:r>
              <a:rPr lang="en-US" sz="3200" dirty="0" smtClean="0">
                <a:solidFill>
                  <a:srgbClr val="FF0000"/>
                </a:solidFill>
              </a:rPr>
              <a:t>CORN MAZE</a:t>
            </a:r>
            <a:endParaRPr lang="en-US" sz="3200" dirty="0">
              <a:solidFill>
                <a:srgbClr val="FF0000"/>
              </a:solidFill>
            </a:endParaRPr>
          </a:p>
        </p:txBody>
      </p:sp>
      <p:sp>
        <p:nvSpPr>
          <p:cNvPr id="10" name="Content Placeholder 2"/>
          <p:cNvSpPr txBox="1">
            <a:spLocks/>
          </p:cNvSpPr>
          <p:nvPr/>
        </p:nvSpPr>
        <p:spPr>
          <a:xfrm>
            <a:off x="784925" y="720033"/>
            <a:ext cx="10058400" cy="74106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800" dirty="0" smtClean="0"/>
              <a:t>Can you change</a:t>
            </a:r>
          </a:p>
        </p:txBody>
      </p:sp>
      <p:sp>
        <p:nvSpPr>
          <p:cNvPr id="11" name="Content Placeholder 2"/>
          <p:cNvSpPr txBox="1">
            <a:spLocks/>
          </p:cNvSpPr>
          <p:nvPr/>
        </p:nvSpPr>
        <p:spPr>
          <a:xfrm>
            <a:off x="784925" y="3836913"/>
            <a:ext cx="10058400" cy="183037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800" dirty="0" smtClean="0"/>
              <a:t>in just SIX moves?!</a:t>
            </a:r>
          </a:p>
          <a:p>
            <a:pPr marL="0" indent="0" algn="ctr">
              <a:buFont typeface="Wingdings" pitchFamily="2" charset="2"/>
              <a:buNone/>
            </a:pPr>
            <a:endParaRPr lang="en-US" sz="2800" dirty="0"/>
          </a:p>
          <a:p>
            <a:pPr marL="0" indent="0" algn="ctr">
              <a:buFont typeface="Wingdings" pitchFamily="2" charset="2"/>
              <a:buNone/>
            </a:pPr>
            <a:r>
              <a:rPr lang="en-US" dirty="0" smtClean="0">
                <a:solidFill>
                  <a:srgbClr val="FF0000"/>
                </a:solidFill>
              </a:rPr>
              <a:t>Hint</a:t>
            </a:r>
            <a:r>
              <a:rPr lang="en-US" dirty="0" smtClean="0"/>
              <a:t>: one move = remove, add, or move a letter</a:t>
            </a:r>
          </a:p>
        </p:txBody>
      </p:sp>
      <p:sp>
        <p:nvSpPr>
          <p:cNvPr id="14" name="TextBox 13"/>
          <p:cNvSpPr txBox="1"/>
          <p:nvPr/>
        </p:nvSpPr>
        <p:spPr>
          <a:xfrm>
            <a:off x="728664" y="5616142"/>
            <a:ext cx="10715624" cy="461665"/>
          </a:xfrm>
          <a:prstGeom prst="rect">
            <a:avLst/>
          </a:prstGeom>
          <a:noFill/>
        </p:spPr>
        <p:txBody>
          <a:bodyPr wrap="square" rtlCol="0">
            <a:spAutoFit/>
          </a:bodyPr>
          <a:lstStyle/>
          <a:p>
            <a:r>
              <a:rPr lang="en-US" sz="2400" dirty="0" smtClean="0">
                <a:solidFill>
                  <a:srgbClr val="3E72F4"/>
                </a:solidFill>
              </a:rPr>
              <a:t>1. Remove E   2. Remove R   3. Remove L   4. Remove L   5. Add Z   6. Add E </a:t>
            </a:r>
            <a:endParaRPr lang="en-US" sz="2400" dirty="0">
              <a:solidFill>
                <a:srgbClr val="3E72F4"/>
              </a:solidFill>
            </a:endParaRPr>
          </a:p>
        </p:txBody>
      </p:sp>
      <p:sp>
        <p:nvSpPr>
          <p:cNvPr id="15" name="TextBox 14"/>
          <p:cNvSpPr txBox="1"/>
          <p:nvPr/>
        </p:nvSpPr>
        <p:spPr>
          <a:xfrm>
            <a:off x="7422356" y="6299060"/>
            <a:ext cx="4096417" cy="369332"/>
          </a:xfrm>
          <a:prstGeom prst="rect">
            <a:avLst/>
          </a:prstGeom>
          <a:noFill/>
        </p:spPr>
        <p:txBody>
          <a:bodyPr wrap="square" rtlCol="0">
            <a:spAutoFit/>
          </a:bodyPr>
          <a:lstStyle/>
          <a:p>
            <a:r>
              <a:rPr lang="en-US" i="1" dirty="0" smtClean="0"/>
              <a:t>Source:  Blake Allen and Patrick </a:t>
            </a:r>
            <a:r>
              <a:rPr lang="en-US" i="1" dirty="0" err="1" smtClean="0"/>
              <a:t>Littell</a:t>
            </a:r>
            <a:endParaRPr lang="en-US" i="1" dirty="0"/>
          </a:p>
        </p:txBody>
      </p:sp>
    </p:spTree>
    <p:extLst>
      <p:ext uri="{BB962C8B-B14F-4D97-AF65-F5344CB8AC3E}">
        <p14:creationId xmlns:p14="http://schemas.microsoft.com/office/powerpoint/2010/main" val="165798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Not all languages have the same sounds! Let’s try some sounds not usually found in English.</a:t>
            </a:r>
            <a:br>
              <a:rPr lang="en-US" sz="2800" dirty="0" smtClean="0"/>
            </a:br>
            <a:endParaRPr lang="en-US" sz="2800" dirty="0" smtClean="0"/>
          </a:p>
          <a:p>
            <a:pPr marL="0" indent="0">
              <a:buNone/>
            </a:pPr>
            <a:r>
              <a:rPr lang="en-US" sz="2400" dirty="0" smtClean="0">
                <a:solidFill>
                  <a:srgbClr val="FF0000"/>
                </a:solidFill>
              </a:rPr>
              <a:t>Glottal stop </a:t>
            </a:r>
            <a:r>
              <a:rPr lang="en-US" sz="2400" dirty="0" smtClean="0"/>
              <a:t>– the sound in the middle of ‘uh-oh’</a:t>
            </a:r>
          </a:p>
          <a:p>
            <a:pPr marL="0" indent="0">
              <a:buNone/>
            </a:pPr>
            <a:r>
              <a:rPr lang="en-US" sz="2400" dirty="0" smtClean="0">
                <a:solidFill>
                  <a:srgbClr val="FF0000"/>
                </a:solidFill>
              </a:rPr>
              <a:t>Retroflex</a:t>
            </a:r>
            <a:r>
              <a:rPr lang="en-US" sz="2400" dirty="0" smtClean="0"/>
              <a:t> – press the bottom of your tongue to the roof of your mouth, then let it go while saying ‘t’</a:t>
            </a:r>
          </a:p>
          <a:p>
            <a:pPr marL="0" indent="0">
              <a:buNone/>
            </a:pPr>
            <a:r>
              <a:rPr lang="en-US" sz="2400" dirty="0" smtClean="0">
                <a:solidFill>
                  <a:srgbClr val="FF0000"/>
                </a:solidFill>
              </a:rPr>
              <a:t>Click</a:t>
            </a:r>
            <a:r>
              <a:rPr lang="en-US" sz="2400" dirty="0" smtClean="0"/>
              <a:t> – press the tip of your tongue to the roof of your mouth, hard, then let go</a:t>
            </a:r>
          </a:p>
          <a:p>
            <a:pPr marL="0" indent="0">
              <a:buNone/>
            </a:pPr>
            <a:endParaRPr lang="en-US" sz="2800" dirty="0"/>
          </a:p>
          <a:p>
            <a:pPr marL="0" indent="0">
              <a:buNone/>
            </a:pP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3537" y="557212"/>
            <a:ext cx="1264329" cy="1264329"/>
          </a:xfrm>
          <a:prstGeom prst="rect">
            <a:avLst/>
          </a:prstGeom>
        </p:spPr>
      </p:pic>
    </p:spTree>
    <p:extLst>
      <p:ext uri="{BB962C8B-B14F-4D97-AF65-F5344CB8AC3E}">
        <p14:creationId xmlns:p14="http://schemas.microsoft.com/office/powerpoint/2010/main" val="428416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568575"/>
            <a:ext cx="10058400" cy="996513"/>
          </a:xfrm>
        </p:spPr>
        <p:txBody>
          <a:bodyPr>
            <a:normAutofit lnSpcReduction="10000"/>
          </a:bodyPr>
          <a:lstStyle/>
          <a:p>
            <a:pPr marL="0" indent="0">
              <a:lnSpc>
                <a:spcPct val="150000"/>
              </a:lnSpc>
              <a:buNone/>
            </a:pPr>
            <a:r>
              <a:rPr lang="en-US" dirty="0" smtClean="0"/>
              <a:t>Each of these newspaper headlines can have </a:t>
            </a:r>
            <a:r>
              <a:rPr lang="en-US" dirty="0" smtClean="0">
                <a:solidFill>
                  <a:srgbClr val="FF0000"/>
                </a:solidFill>
              </a:rPr>
              <a:t>two different meanings</a:t>
            </a:r>
            <a:r>
              <a:rPr lang="en-US" dirty="0" smtClean="0"/>
              <a:t>!</a:t>
            </a:r>
            <a:br>
              <a:rPr lang="en-US" dirty="0" smtClean="0"/>
            </a:br>
            <a:r>
              <a:rPr lang="en-US" dirty="0" smtClean="0"/>
              <a:t>Can you figure out what they are?</a:t>
            </a:r>
          </a:p>
        </p:txBody>
      </p:sp>
      <p:sp>
        <p:nvSpPr>
          <p:cNvPr id="5" name="TextBox 4"/>
          <p:cNvSpPr txBox="1"/>
          <p:nvPr/>
        </p:nvSpPr>
        <p:spPr>
          <a:xfrm>
            <a:off x="1792091" y="2213113"/>
            <a:ext cx="8044069" cy="2554545"/>
          </a:xfrm>
          <a:prstGeom prst="rect">
            <a:avLst/>
          </a:prstGeom>
          <a:noFill/>
        </p:spPr>
        <p:txBody>
          <a:bodyPr wrap="square" rtlCol="0">
            <a:spAutoFit/>
          </a:bodyPr>
          <a:lstStyle/>
          <a:p>
            <a:pPr marL="514350" indent="-514350" algn="ctr">
              <a:buAutoNum type="alphaUcPeriod"/>
            </a:pPr>
            <a:r>
              <a:rPr lang="en-US" sz="3200" dirty="0" smtClean="0">
                <a:solidFill>
                  <a:srgbClr val="FF0000"/>
                </a:solidFill>
              </a:rPr>
              <a:t>IRAQI HEAD SEEKS ARMS</a:t>
            </a:r>
          </a:p>
          <a:p>
            <a:pPr marL="514350" indent="-514350" algn="ctr">
              <a:buAutoNum type="alphaUcPeriod"/>
            </a:pPr>
            <a:endParaRPr lang="en-US" sz="3200" dirty="0" smtClean="0">
              <a:solidFill>
                <a:srgbClr val="FF0000"/>
              </a:solidFill>
            </a:endParaRPr>
          </a:p>
          <a:p>
            <a:pPr marL="514350" indent="-514350" algn="ctr">
              <a:buAutoNum type="alphaUcPeriod"/>
            </a:pPr>
            <a:r>
              <a:rPr lang="en-US" sz="3200" dirty="0" smtClean="0">
                <a:solidFill>
                  <a:srgbClr val="FF0000"/>
                </a:solidFill>
              </a:rPr>
              <a:t>STOLEN PAINTING FOUND BY TREE</a:t>
            </a:r>
          </a:p>
          <a:p>
            <a:pPr marL="514350" indent="-514350" algn="ctr">
              <a:buAutoNum type="alphaUcPeriod"/>
            </a:pPr>
            <a:endParaRPr lang="en-US" sz="3200" dirty="0" smtClean="0">
              <a:solidFill>
                <a:srgbClr val="FF0000"/>
              </a:solidFill>
            </a:endParaRPr>
          </a:p>
          <a:p>
            <a:pPr marL="514350" indent="-514350" algn="ctr">
              <a:buAutoNum type="alphaUcPeriod"/>
            </a:pPr>
            <a:r>
              <a:rPr lang="en-US" sz="3200" dirty="0" smtClean="0">
                <a:solidFill>
                  <a:srgbClr val="FF0000"/>
                </a:solidFill>
              </a:rPr>
              <a:t>KIDS MAKE HEALTHY SNACKS</a:t>
            </a:r>
            <a:endParaRPr lang="en-US" sz="3200" dirty="0">
              <a:solidFill>
                <a:srgbClr val="FF0000"/>
              </a:solidFill>
            </a:endParaRPr>
          </a:p>
        </p:txBody>
      </p:sp>
      <p:sp>
        <p:nvSpPr>
          <p:cNvPr id="4" name="Rectangle 3"/>
          <p:cNvSpPr/>
          <p:nvPr/>
        </p:nvSpPr>
        <p:spPr>
          <a:xfrm rot="802897">
            <a:off x="9480329" y="671015"/>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6" name="Rectangle 5"/>
          <p:cNvSpPr/>
          <p:nvPr/>
        </p:nvSpPr>
        <p:spPr>
          <a:xfrm rot="20660228">
            <a:off x="1093069" y="4369558"/>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Tree>
    <p:extLst>
      <p:ext uri="{BB962C8B-B14F-4D97-AF65-F5344CB8AC3E}">
        <p14:creationId xmlns:p14="http://schemas.microsoft.com/office/powerpoint/2010/main" val="982271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so hard for computers to understand us?</a:t>
            </a:r>
            <a:endParaRPr lang="en-US" dirty="0"/>
          </a:p>
        </p:txBody>
      </p:sp>
      <p:sp>
        <p:nvSpPr>
          <p:cNvPr id="4" name="TextBox 3"/>
          <p:cNvSpPr txBox="1"/>
          <p:nvPr/>
        </p:nvSpPr>
        <p:spPr>
          <a:xfrm>
            <a:off x="1069848" y="2093976"/>
            <a:ext cx="9636918" cy="2308324"/>
          </a:xfrm>
          <a:prstGeom prst="rect">
            <a:avLst/>
          </a:prstGeom>
          <a:noFill/>
        </p:spPr>
        <p:txBody>
          <a:bodyPr wrap="square" rtlCol="0">
            <a:spAutoFit/>
          </a:bodyPr>
          <a:lstStyle/>
          <a:p>
            <a:r>
              <a:rPr lang="en-US" dirty="0" smtClean="0"/>
              <a:t>Even though it’s funny to imagine the hidden meaning of these sentences, you can probably </a:t>
            </a:r>
            <a:r>
              <a:rPr lang="en-US" dirty="0" smtClean="0">
                <a:solidFill>
                  <a:srgbClr val="FF0000"/>
                </a:solidFill>
              </a:rPr>
              <a:t>guess</a:t>
            </a:r>
            <a:r>
              <a:rPr lang="en-US" dirty="0" smtClean="0"/>
              <a:t> which meaning is correct.</a:t>
            </a:r>
            <a:br>
              <a:rPr lang="en-US" dirty="0" smtClean="0"/>
            </a:br>
            <a:r>
              <a:rPr lang="en-US" dirty="0" smtClean="0"/>
              <a:t/>
            </a:r>
            <a:br>
              <a:rPr lang="en-US" dirty="0" smtClean="0"/>
            </a:br>
            <a:r>
              <a:rPr lang="en-US" dirty="0" smtClean="0"/>
              <a:t>We make </a:t>
            </a:r>
            <a:r>
              <a:rPr lang="en-US" dirty="0" smtClean="0">
                <a:solidFill>
                  <a:srgbClr val="FF0000"/>
                </a:solidFill>
              </a:rPr>
              <a:t>thousands of those guesses </a:t>
            </a:r>
            <a:r>
              <a:rPr lang="en-US" dirty="0" smtClean="0"/>
              <a:t>every day -- we don’t always say exactly what we mean, but luckily everyone’s brain can </a:t>
            </a:r>
            <a:r>
              <a:rPr lang="en-US" dirty="0" smtClean="0">
                <a:solidFill>
                  <a:srgbClr val="FF0000"/>
                </a:solidFill>
              </a:rPr>
              <a:t>fill in the gaps</a:t>
            </a:r>
            <a:r>
              <a:rPr lang="en-US" dirty="0" smtClean="0"/>
              <a:t>.</a:t>
            </a:r>
          </a:p>
          <a:p>
            <a:endParaRPr lang="en-US" dirty="0"/>
          </a:p>
          <a:p>
            <a:r>
              <a:rPr lang="en-US" dirty="0" smtClean="0"/>
              <a:t>Unfortunately, the guesses that are so easy for us are </a:t>
            </a:r>
            <a:r>
              <a:rPr lang="en-US" dirty="0" smtClean="0">
                <a:solidFill>
                  <a:srgbClr val="FF0000"/>
                </a:solidFill>
              </a:rPr>
              <a:t>very hard </a:t>
            </a:r>
            <a:r>
              <a:rPr lang="en-US" dirty="0" smtClean="0"/>
              <a:t>for a computer! </a:t>
            </a:r>
          </a:p>
          <a:p>
            <a:r>
              <a:rPr lang="en-US" dirty="0" smtClean="0"/>
              <a:t>In this example, who is smart and who has computers?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244" y="1614211"/>
            <a:ext cx="1914525" cy="1108075"/>
          </a:xfrm>
          <a:prstGeom prst="rect">
            <a:avLst/>
          </a:prstGeom>
        </p:spPr>
      </p:pic>
      <p:sp>
        <p:nvSpPr>
          <p:cNvPr id="3" name="TextBox 2"/>
          <p:cNvSpPr txBox="1"/>
          <p:nvPr/>
        </p:nvSpPr>
        <p:spPr>
          <a:xfrm>
            <a:off x="1199071" y="4710023"/>
            <a:ext cx="5969479" cy="369332"/>
          </a:xfrm>
          <a:prstGeom prst="rect">
            <a:avLst/>
          </a:prstGeom>
          <a:noFill/>
        </p:spPr>
        <p:txBody>
          <a:bodyPr wrap="square" rtlCol="0">
            <a:spAutoFit/>
          </a:bodyPr>
          <a:lstStyle/>
          <a:p>
            <a:r>
              <a:rPr lang="en-US" dirty="0" smtClean="0"/>
              <a:t>[smart students] and [teachers with computers]</a:t>
            </a:r>
            <a:endParaRPr lang="en-US" dirty="0"/>
          </a:p>
        </p:txBody>
      </p:sp>
      <p:sp>
        <p:nvSpPr>
          <p:cNvPr id="10" name="TextBox 9"/>
          <p:cNvSpPr txBox="1"/>
          <p:nvPr/>
        </p:nvSpPr>
        <p:spPr>
          <a:xfrm>
            <a:off x="1222077" y="5079355"/>
            <a:ext cx="5969479" cy="369332"/>
          </a:xfrm>
          <a:prstGeom prst="rect">
            <a:avLst/>
          </a:prstGeom>
          <a:noFill/>
        </p:spPr>
        <p:txBody>
          <a:bodyPr wrap="square" rtlCol="0">
            <a:spAutoFit/>
          </a:bodyPr>
          <a:lstStyle/>
          <a:p>
            <a:r>
              <a:rPr lang="en-US" dirty="0" smtClean="0"/>
              <a:t>[[smart students] and teachers] with computers</a:t>
            </a:r>
            <a:endParaRPr lang="en-US" dirty="0"/>
          </a:p>
        </p:txBody>
      </p:sp>
      <p:sp>
        <p:nvSpPr>
          <p:cNvPr id="11" name="TextBox 10"/>
          <p:cNvSpPr txBox="1"/>
          <p:nvPr/>
        </p:nvSpPr>
        <p:spPr>
          <a:xfrm>
            <a:off x="1250829" y="5455353"/>
            <a:ext cx="5969479" cy="369332"/>
          </a:xfrm>
          <a:prstGeom prst="rect">
            <a:avLst/>
          </a:prstGeom>
          <a:noFill/>
        </p:spPr>
        <p:txBody>
          <a:bodyPr wrap="square" rtlCol="0">
            <a:spAutoFit/>
          </a:bodyPr>
          <a:lstStyle/>
          <a:p>
            <a:r>
              <a:rPr lang="en-US" dirty="0" smtClean="0"/>
              <a:t>smart [students and [teachers with computers]]</a:t>
            </a:r>
            <a:endParaRPr lang="en-US" dirty="0"/>
          </a:p>
        </p:txBody>
      </p:sp>
      <p:sp>
        <p:nvSpPr>
          <p:cNvPr id="12" name="TextBox 11"/>
          <p:cNvSpPr txBox="1"/>
          <p:nvPr/>
        </p:nvSpPr>
        <p:spPr>
          <a:xfrm>
            <a:off x="1222076" y="5832331"/>
            <a:ext cx="5969479" cy="369332"/>
          </a:xfrm>
          <a:prstGeom prst="rect">
            <a:avLst/>
          </a:prstGeom>
          <a:noFill/>
        </p:spPr>
        <p:txBody>
          <a:bodyPr wrap="square" rtlCol="0">
            <a:spAutoFit/>
          </a:bodyPr>
          <a:lstStyle/>
          <a:p>
            <a:r>
              <a:rPr lang="en-US" dirty="0" smtClean="0"/>
              <a:t>smart [students and teachers] with computers</a:t>
            </a:r>
            <a:endParaRPr lang="en-US" dirty="0"/>
          </a:p>
        </p:txBody>
      </p:sp>
      <p:sp>
        <p:nvSpPr>
          <p:cNvPr id="13" name="TextBox 12"/>
          <p:cNvSpPr txBox="1"/>
          <p:nvPr/>
        </p:nvSpPr>
        <p:spPr>
          <a:xfrm>
            <a:off x="7082285" y="4887831"/>
            <a:ext cx="4338317" cy="1446550"/>
          </a:xfrm>
          <a:prstGeom prst="rect">
            <a:avLst/>
          </a:prstGeom>
          <a:noFill/>
        </p:spPr>
        <p:txBody>
          <a:bodyPr wrap="square" rtlCol="0">
            <a:spAutoFit/>
          </a:bodyPr>
          <a:lstStyle/>
          <a:p>
            <a:r>
              <a:rPr lang="en-US" sz="1100" dirty="0" smtClean="0"/>
              <a:t>This made up example is simple compared to what computers really encounter in Wikipedia, social media, email, and on-line newspapers.   Ambiguity of this sort is </a:t>
            </a:r>
            <a:r>
              <a:rPr lang="en-US" sz="1100" i="1" dirty="0" err="1" smtClean="0"/>
              <a:t>combinatoric</a:t>
            </a:r>
            <a:r>
              <a:rPr lang="en-US" sz="1100" i="1" dirty="0" smtClean="0"/>
              <a:t> </a:t>
            </a:r>
            <a:r>
              <a:rPr lang="en-US" sz="1100" dirty="0" smtClean="0"/>
              <a:t>and can fill up a computer’s memory quickly. </a:t>
            </a:r>
          </a:p>
          <a:p>
            <a:endParaRPr lang="en-US" sz="1100" dirty="0" smtClean="0"/>
          </a:p>
          <a:p>
            <a:r>
              <a:rPr lang="en-US" sz="1100" dirty="0" smtClean="0"/>
              <a:t>People, on the other hand, read over most ambiguity without noticing. Why </a:t>
            </a:r>
            <a:r>
              <a:rPr lang="en-US" sz="1100" dirty="0"/>
              <a:t>doesn’t it fill up your </a:t>
            </a:r>
            <a:r>
              <a:rPr lang="en-US" sz="1100" dirty="0" smtClean="0"/>
              <a:t>memory?  That’s a good research question!</a:t>
            </a:r>
            <a:endParaRPr lang="en-US" sz="1100" dirty="0"/>
          </a:p>
        </p:txBody>
      </p:sp>
    </p:spTree>
    <p:extLst>
      <p:ext uri="{BB962C8B-B14F-4D97-AF65-F5344CB8AC3E}">
        <p14:creationId xmlns:p14="http://schemas.microsoft.com/office/powerpoint/2010/main" val="2519674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4938" y="892588"/>
            <a:ext cx="10058400" cy="996513"/>
          </a:xfrm>
        </p:spPr>
        <p:txBody>
          <a:bodyPr>
            <a:normAutofit/>
          </a:bodyPr>
          <a:lstStyle/>
          <a:p>
            <a:pPr marL="0" indent="0">
              <a:lnSpc>
                <a:spcPct val="150000"/>
              </a:lnSpc>
              <a:buNone/>
            </a:pPr>
            <a:r>
              <a:rPr lang="en-US" dirty="0" smtClean="0"/>
              <a:t>How many</a:t>
            </a:r>
            <a:r>
              <a:rPr lang="en-US" dirty="0" smtClean="0">
                <a:solidFill>
                  <a:srgbClr val="FF0000"/>
                </a:solidFill>
              </a:rPr>
              <a:t> different </a:t>
            </a:r>
            <a:r>
              <a:rPr lang="en-US" dirty="0" smtClean="0"/>
              <a:t>ways can you break this text into </a:t>
            </a:r>
            <a:r>
              <a:rPr lang="en-US" dirty="0" smtClean="0">
                <a:solidFill>
                  <a:srgbClr val="FF0000"/>
                </a:solidFill>
              </a:rPr>
              <a:t>words</a:t>
            </a:r>
            <a:r>
              <a:rPr lang="en-US" dirty="0" smtClean="0"/>
              <a:t>?</a:t>
            </a:r>
          </a:p>
        </p:txBody>
      </p:sp>
      <p:sp>
        <p:nvSpPr>
          <p:cNvPr id="5" name="TextBox 4"/>
          <p:cNvSpPr txBox="1"/>
          <p:nvPr/>
        </p:nvSpPr>
        <p:spPr>
          <a:xfrm>
            <a:off x="1892103" y="2690663"/>
            <a:ext cx="8044069" cy="2985433"/>
          </a:xfrm>
          <a:prstGeom prst="rect">
            <a:avLst/>
          </a:prstGeom>
          <a:noFill/>
        </p:spPr>
        <p:txBody>
          <a:bodyPr wrap="square" rtlCol="0">
            <a:spAutoFit/>
          </a:bodyPr>
          <a:lstStyle/>
          <a:p>
            <a:pPr algn="ctr"/>
            <a:r>
              <a:rPr lang="en-US" sz="6000" dirty="0" err="1" smtClean="0"/>
              <a:t>theyouthevent</a:t>
            </a:r>
            <a:endParaRPr lang="en-US" sz="6000" dirty="0" smtClean="0"/>
          </a:p>
          <a:p>
            <a:pPr marL="514350" indent="-514350" algn="ctr">
              <a:buAutoNum type="alphaUcPeriod"/>
            </a:pPr>
            <a:endParaRPr lang="en-US" sz="3200" dirty="0">
              <a:solidFill>
                <a:srgbClr val="FF0000"/>
              </a:solidFill>
            </a:endParaRPr>
          </a:p>
          <a:p>
            <a:pPr marL="514350" indent="-514350" algn="ctr">
              <a:buAutoNum type="alphaUcPeriod"/>
            </a:pPr>
            <a:endParaRPr lang="en-US" sz="3200" dirty="0" smtClean="0">
              <a:solidFill>
                <a:srgbClr val="FF0000"/>
              </a:solidFill>
            </a:endParaRPr>
          </a:p>
          <a:p>
            <a:pPr marL="514350" indent="-514350" algn="ctr">
              <a:buAutoNum type="alphaUcPeriod"/>
            </a:pPr>
            <a:endParaRPr lang="en-US" sz="3200" dirty="0" smtClean="0">
              <a:solidFill>
                <a:srgbClr val="FF0000"/>
              </a:solidFill>
            </a:endParaRPr>
          </a:p>
          <a:p>
            <a:pPr marL="2343150" lvl="4" indent="-514350" algn="ctr">
              <a:buAutoNum type="alphaUcPeriod"/>
            </a:pPr>
            <a:endParaRPr lang="en-US" sz="3200" dirty="0">
              <a:solidFill>
                <a:srgbClr val="FF0000"/>
              </a:solidFill>
            </a:endParaRPr>
          </a:p>
        </p:txBody>
      </p:sp>
      <p:sp>
        <p:nvSpPr>
          <p:cNvPr id="4" name="Rectangle 3"/>
          <p:cNvSpPr/>
          <p:nvPr/>
        </p:nvSpPr>
        <p:spPr>
          <a:xfrm rot="802897">
            <a:off x="9480329" y="671015"/>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6" name="Rectangle 5"/>
          <p:cNvSpPr/>
          <p:nvPr/>
        </p:nvSpPr>
        <p:spPr>
          <a:xfrm rot="20660228">
            <a:off x="1015788" y="2805077"/>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7" name="Rectangle 6"/>
          <p:cNvSpPr/>
          <p:nvPr/>
        </p:nvSpPr>
        <p:spPr>
          <a:xfrm rot="802897">
            <a:off x="9727621" y="4488160"/>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8" name="TextBox 7"/>
          <p:cNvSpPr txBox="1"/>
          <p:nvPr/>
        </p:nvSpPr>
        <p:spPr>
          <a:xfrm>
            <a:off x="2782037" y="4385720"/>
            <a:ext cx="6064176" cy="461665"/>
          </a:xfrm>
          <a:prstGeom prst="rect">
            <a:avLst/>
          </a:prstGeom>
          <a:noFill/>
        </p:spPr>
        <p:txBody>
          <a:bodyPr wrap="square" rtlCol="0">
            <a:spAutoFit/>
          </a:bodyPr>
          <a:lstStyle/>
          <a:p>
            <a:pPr algn="ctr"/>
            <a:r>
              <a:rPr lang="en-US" sz="2400" dirty="0" smtClean="0">
                <a:solidFill>
                  <a:srgbClr val="3E72F4"/>
                </a:solidFill>
              </a:rPr>
              <a:t>the youth event</a:t>
            </a:r>
            <a:endParaRPr lang="en-US" sz="2400" dirty="0">
              <a:solidFill>
                <a:srgbClr val="3E72F4"/>
              </a:solidFill>
            </a:endParaRPr>
          </a:p>
        </p:txBody>
      </p:sp>
      <p:sp>
        <p:nvSpPr>
          <p:cNvPr id="9" name="TextBox 8"/>
          <p:cNvSpPr txBox="1"/>
          <p:nvPr/>
        </p:nvSpPr>
        <p:spPr>
          <a:xfrm>
            <a:off x="2782037" y="4781539"/>
            <a:ext cx="6064176" cy="461665"/>
          </a:xfrm>
          <a:prstGeom prst="rect">
            <a:avLst/>
          </a:prstGeom>
          <a:noFill/>
        </p:spPr>
        <p:txBody>
          <a:bodyPr wrap="square" rtlCol="0">
            <a:spAutoFit/>
          </a:bodyPr>
          <a:lstStyle/>
          <a:p>
            <a:pPr algn="ctr"/>
            <a:r>
              <a:rPr lang="en-US" sz="2400" dirty="0" smtClean="0">
                <a:solidFill>
                  <a:srgbClr val="3E72F4"/>
                </a:solidFill>
              </a:rPr>
              <a:t>the you the</a:t>
            </a:r>
            <a:r>
              <a:rPr lang="en-US" sz="2400" dirty="0">
                <a:solidFill>
                  <a:srgbClr val="3E72F4"/>
                </a:solidFill>
              </a:rPr>
              <a:t> </a:t>
            </a:r>
            <a:r>
              <a:rPr lang="en-US" sz="2400" dirty="0" smtClean="0">
                <a:solidFill>
                  <a:srgbClr val="3E72F4"/>
                </a:solidFill>
              </a:rPr>
              <a:t>vent</a:t>
            </a:r>
            <a:endParaRPr lang="en-US" sz="2400" dirty="0">
              <a:solidFill>
                <a:srgbClr val="3E72F4"/>
              </a:solidFill>
            </a:endParaRPr>
          </a:p>
        </p:txBody>
      </p:sp>
      <p:sp>
        <p:nvSpPr>
          <p:cNvPr id="10" name="TextBox 9"/>
          <p:cNvSpPr txBox="1"/>
          <p:nvPr/>
        </p:nvSpPr>
        <p:spPr>
          <a:xfrm>
            <a:off x="2782037" y="5188351"/>
            <a:ext cx="6064176" cy="461665"/>
          </a:xfrm>
          <a:prstGeom prst="rect">
            <a:avLst/>
          </a:prstGeom>
          <a:noFill/>
        </p:spPr>
        <p:txBody>
          <a:bodyPr wrap="square" rtlCol="0">
            <a:spAutoFit/>
          </a:bodyPr>
          <a:lstStyle/>
          <a:p>
            <a:pPr algn="ctr"/>
            <a:r>
              <a:rPr lang="en-US" sz="2400" dirty="0">
                <a:solidFill>
                  <a:srgbClr val="3E72F4"/>
                </a:solidFill>
              </a:rPr>
              <a:t>t</a:t>
            </a:r>
            <a:r>
              <a:rPr lang="en-US" sz="2400" dirty="0" smtClean="0">
                <a:solidFill>
                  <a:srgbClr val="3E72F4"/>
                </a:solidFill>
              </a:rPr>
              <a:t>hey out he vent</a:t>
            </a:r>
            <a:endParaRPr lang="en-US" sz="2400" dirty="0">
              <a:solidFill>
                <a:srgbClr val="3E72F4"/>
              </a:solidFill>
            </a:endParaRPr>
          </a:p>
        </p:txBody>
      </p:sp>
    </p:spTree>
    <p:extLst>
      <p:ext uri="{BB962C8B-B14F-4D97-AF65-F5344CB8AC3E}">
        <p14:creationId xmlns:p14="http://schemas.microsoft.com/office/powerpoint/2010/main" val="357698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computers tell words apart?</a:t>
            </a:r>
            <a:endParaRPr lang="en-US" dirty="0"/>
          </a:p>
        </p:txBody>
      </p:sp>
      <p:sp>
        <p:nvSpPr>
          <p:cNvPr id="6" name="TextBox 5"/>
          <p:cNvSpPr txBox="1"/>
          <p:nvPr/>
        </p:nvSpPr>
        <p:spPr>
          <a:xfrm>
            <a:off x="1069848" y="3299048"/>
            <a:ext cx="9636918" cy="646331"/>
          </a:xfrm>
          <a:prstGeom prst="rect">
            <a:avLst/>
          </a:prstGeom>
          <a:noFill/>
        </p:spPr>
        <p:txBody>
          <a:bodyPr wrap="square" rtlCol="0">
            <a:spAutoFit/>
          </a:bodyPr>
          <a:lstStyle/>
          <a:p>
            <a:r>
              <a:rPr lang="en-US" dirty="0" smtClean="0"/>
              <a:t>Chinese writing doesn’t put spaces between words! For example, this Chinese phrase can be broken up </a:t>
            </a:r>
            <a:r>
              <a:rPr lang="en-US" dirty="0" smtClean="0">
                <a:solidFill>
                  <a:srgbClr val="FF0000"/>
                </a:solidFill>
              </a:rPr>
              <a:t>two different ways</a:t>
            </a:r>
            <a:r>
              <a:rPr lang="en-US" dirty="0" smtClean="0"/>
              <a:t>:</a:t>
            </a:r>
            <a:endParaRPr lang="en-US" dirty="0"/>
          </a:p>
        </p:txBody>
      </p:sp>
      <p:sp>
        <p:nvSpPr>
          <p:cNvPr id="7" name="TextBox 6"/>
          <p:cNvSpPr txBox="1"/>
          <p:nvPr/>
        </p:nvSpPr>
        <p:spPr>
          <a:xfrm>
            <a:off x="796673" y="5478211"/>
            <a:ext cx="9636918" cy="923330"/>
          </a:xfrm>
          <a:prstGeom prst="rect">
            <a:avLst/>
          </a:prstGeom>
          <a:noFill/>
        </p:spPr>
        <p:txBody>
          <a:bodyPr wrap="square" rtlCol="0">
            <a:spAutoFit/>
          </a:bodyPr>
          <a:lstStyle/>
          <a:p>
            <a:r>
              <a:rPr lang="en-US" dirty="0" smtClean="0"/>
              <a:t>Whether it’s trying to understand spoken English or written Chinese, the computer tells words apart by finding all the possible options, then choosing the one with the </a:t>
            </a:r>
            <a:r>
              <a:rPr lang="en-US" dirty="0" smtClean="0">
                <a:solidFill>
                  <a:srgbClr val="FF0000"/>
                </a:solidFill>
              </a:rPr>
              <a:t>highest probability</a:t>
            </a:r>
            <a:r>
              <a:rPr lang="en-US" dirty="0" smtClean="0"/>
              <a:t> of being correct!</a:t>
            </a:r>
            <a:endParaRPr lang="en-US" dirty="0"/>
          </a:p>
        </p:txBody>
      </p:sp>
      <p:sp>
        <p:nvSpPr>
          <p:cNvPr id="8" name="TextBox 7"/>
          <p:cNvSpPr txBox="1"/>
          <p:nvPr/>
        </p:nvSpPr>
        <p:spPr>
          <a:xfrm>
            <a:off x="5250008" y="3928869"/>
            <a:ext cx="1835658" cy="369332"/>
          </a:xfrm>
          <a:prstGeom prst="rect">
            <a:avLst/>
          </a:prstGeom>
          <a:noFill/>
        </p:spPr>
        <p:txBody>
          <a:bodyPr wrap="square" rtlCol="0">
            <a:spAutoFit/>
          </a:bodyPr>
          <a:lstStyle/>
          <a:p>
            <a:r>
              <a:rPr lang="ja-JP" altLang="en-US" dirty="0" smtClean="0">
                <a:latin typeface="MS Mincho" panose="02020609040205080304" pitchFamily="49" charset="-128"/>
                <a:ea typeface="MS Mincho" panose="02020609040205080304" pitchFamily="49" charset="-128"/>
              </a:rPr>
              <a:t>南京市长江大桥</a:t>
            </a:r>
            <a:endParaRPr lang="en-US" altLang="ja-JP" dirty="0">
              <a:latin typeface="MS Mincho" panose="02020609040205080304" pitchFamily="49" charset="-128"/>
              <a:ea typeface="MS Mincho" panose="02020609040205080304" pitchFamily="49" charset="-128"/>
            </a:endParaRPr>
          </a:p>
        </p:txBody>
      </p:sp>
      <p:sp>
        <p:nvSpPr>
          <p:cNvPr id="9" name="Rectangle 8"/>
          <p:cNvSpPr/>
          <p:nvPr/>
        </p:nvSpPr>
        <p:spPr>
          <a:xfrm>
            <a:off x="1069848" y="4526065"/>
            <a:ext cx="3730752" cy="369332"/>
          </a:xfrm>
          <a:prstGeom prst="rect">
            <a:avLst/>
          </a:prstGeom>
        </p:spPr>
        <p:txBody>
          <a:bodyPr wrap="square">
            <a:spAutoFit/>
          </a:bodyPr>
          <a:lstStyle/>
          <a:p>
            <a:r>
              <a:rPr lang="ja-JP" altLang="en-US" dirty="0">
                <a:latin typeface="MS Mincho" panose="02020609040205080304" pitchFamily="49" charset="-128"/>
                <a:ea typeface="MS Mincho" panose="02020609040205080304" pitchFamily="49" charset="-128"/>
              </a:rPr>
              <a:t>南京市</a:t>
            </a:r>
            <a:r>
              <a:rPr lang="en-US" altLang="ja-JP" dirty="0">
                <a:latin typeface="MS Mincho" panose="02020609040205080304" pitchFamily="49" charset="-128"/>
                <a:ea typeface="MS Mincho" panose="02020609040205080304" pitchFamily="49" charset="-128"/>
              </a:rPr>
              <a:t>   </a:t>
            </a:r>
            <a:r>
              <a:rPr lang="en-US" altLang="ja-JP" dirty="0" smtClean="0">
                <a:latin typeface="MS Mincho" panose="02020609040205080304" pitchFamily="49" charset="-128"/>
                <a:ea typeface="MS Mincho" panose="02020609040205080304" pitchFamily="49" charset="-128"/>
              </a:rPr>
              <a:t>    </a:t>
            </a:r>
            <a:r>
              <a:rPr lang="ja-JP" altLang="en-US" dirty="0" smtClean="0">
                <a:latin typeface="MS Mincho" panose="02020609040205080304" pitchFamily="49" charset="-128"/>
                <a:ea typeface="MS Mincho" panose="02020609040205080304" pitchFamily="49" charset="-128"/>
              </a:rPr>
              <a:t>长</a:t>
            </a:r>
            <a:r>
              <a:rPr lang="ja-JP" altLang="en-US" dirty="0">
                <a:latin typeface="MS Mincho" panose="02020609040205080304" pitchFamily="49" charset="-128"/>
                <a:ea typeface="MS Mincho" panose="02020609040205080304" pitchFamily="49" charset="-128"/>
              </a:rPr>
              <a:t>江</a:t>
            </a:r>
            <a:r>
              <a:rPr lang="en-US" altLang="ja-JP" dirty="0">
                <a:latin typeface="MS Mincho" panose="02020609040205080304" pitchFamily="49" charset="-128"/>
                <a:ea typeface="MS Mincho" panose="02020609040205080304" pitchFamily="49" charset="-128"/>
              </a:rPr>
              <a:t>     </a:t>
            </a:r>
            <a:r>
              <a:rPr lang="en-US" altLang="ja-JP" dirty="0" smtClean="0">
                <a:latin typeface="MS Mincho" panose="02020609040205080304" pitchFamily="49" charset="-128"/>
                <a:ea typeface="MS Mincho" panose="02020609040205080304" pitchFamily="49" charset="-128"/>
              </a:rPr>
              <a:t>    </a:t>
            </a:r>
            <a:r>
              <a:rPr lang="ja-JP" altLang="en-US" dirty="0" smtClean="0">
                <a:latin typeface="MS Mincho" panose="02020609040205080304" pitchFamily="49" charset="-128"/>
                <a:ea typeface="MS Mincho" panose="02020609040205080304" pitchFamily="49" charset="-128"/>
              </a:rPr>
              <a:t>大</a:t>
            </a:r>
            <a:r>
              <a:rPr lang="ja-JP" altLang="en-US" dirty="0">
                <a:latin typeface="MS Mincho" panose="02020609040205080304" pitchFamily="49" charset="-128"/>
                <a:ea typeface="MS Mincho" panose="02020609040205080304" pitchFamily="49" charset="-128"/>
              </a:rPr>
              <a:t>桥</a:t>
            </a:r>
            <a:endParaRPr lang="en-US" altLang="ja-JP" dirty="0">
              <a:latin typeface="MS Mincho" panose="02020609040205080304" pitchFamily="49" charset="-128"/>
              <a:ea typeface="MS Mincho" panose="02020609040205080304" pitchFamily="49" charset="-128"/>
            </a:endParaRPr>
          </a:p>
        </p:txBody>
      </p:sp>
      <p:sp>
        <p:nvSpPr>
          <p:cNvPr id="10" name="Rectangle 9"/>
          <p:cNvSpPr/>
          <p:nvPr/>
        </p:nvSpPr>
        <p:spPr>
          <a:xfrm>
            <a:off x="7755869" y="4456340"/>
            <a:ext cx="3300904" cy="369332"/>
          </a:xfrm>
          <a:prstGeom prst="rect">
            <a:avLst/>
          </a:prstGeom>
        </p:spPr>
        <p:txBody>
          <a:bodyPr wrap="none">
            <a:spAutoFit/>
          </a:bodyPr>
          <a:lstStyle/>
          <a:p>
            <a:r>
              <a:rPr lang="ja-JP" altLang="en-US" dirty="0">
                <a:latin typeface="MS Mincho" panose="02020609040205080304" pitchFamily="49" charset="-128"/>
                <a:ea typeface="MS Mincho" panose="02020609040205080304" pitchFamily="49" charset="-128"/>
              </a:rPr>
              <a:t>南京</a:t>
            </a:r>
            <a:r>
              <a:rPr lang="en-US" altLang="ja-JP" dirty="0">
                <a:latin typeface="MS Mincho" panose="02020609040205080304" pitchFamily="49" charset="-128"/>
                <a:ea typeface="MS Mincho" panose="02020609040205080304" pitchFamily="49" charset="-128"/>
              </a:rPr>
              <a:t>     </a:t>
            </a:r>
            <a:r>
              <a:rPr lang="ja-JP" altLang="en-US" dirty="0">
                <a:latin typeface="MS Mincho" panose="02020609040205080304" pitchFamily="49" charset="-128"/>
                <a:ea typeface="MS Mincho" panose="02020609040205080304" pitchFamily="49" charset="-128"/>
              </a:rPr>
              <a:t>市长</a:t>
            </a:r>
            <a:r>
              <a:rPr lang="en-US" altLang="ja-JP" dirty="0">
                <a:latin typeface="MS Mincho" panose="02020609040205080304" pitchFamily="49" charset="-128"/>
                <a:ea typeface="MS Mincho" panose="02020609040205080304" pitchFamily="49" charset="-128"/>
              </a:rPr>
              <a:t>       </a:t>
            </a:r>
            <a:r>
              <a:rPr lang="ja-JP" altLang="en-US" dirty="0">
                <a:latin typeface="MS Mincho" panose="02020609040205080304" pitchFamily="49" charset="-128"/>
                <a:ea typeface="MS Mincho" panose="02020609040205080304" pitchFamily="49" charset="-128"/>
              </a:rPr>
              <a:t>江大桥 </a:t>
            </a:r>
            <a:endParaRPr lang="en-US" altLang="ja-JP" dirty="0">
              <a:latin typeface="MS Mincho" panose="02020609040205080304" pitchFamily="49" charset="-128"/>
              <a:ea typeface="MS Mincho" panose="02020609040205080304" pitchFamily="49" charset="-128"/>
            </a:endParaRPr>
          </a:p>
        </p:txBody>
      </p:sp>
      <p:sp>
        <p:nvSpPr>
          <p:cNvPr id="11" name="Rectangle 10"/>
          <p:cNvSpPr/>
          <p:nvPr/>
        </p:nvSpPr>
        <p:spPr>
          <a:xfrm>
            <a:off x="796673" y="4875416"/>
            <a:ext cx="4453335" cy="369332"/>
          </a:xfrm>
          <a:prstGeom prst="rect">
            <a:avLst/>
          </a:prstGeom>
        </p:spPr>
        <p:txBody>
          <a:bodyPr wrap="none">
            <a:spAutoFit/>
          </a:bodyPr>
          <a:lstStyle/>
          <a:p>
            <a:r>
              <a:rPr lang="en-US" dirty="0"/>
              <a:t>Nanjing </a:t>
            </a:r>
            <a:r>
              <a:rPr lang="en-US" dirty="0" smtClean="0"/>
              <a:t>City  Long </a:t>
            </a:r>
            <a:r>
              <a:rPr lang="en-US" dirty="0"/>
              <a:t>River    Grand Bridge</a:t>
            </a:r>
          </a:p>
        </p:txBody>
      </p:sp>
      <p:sp>
        <p:nvSpPr>
          <p:cNvPr id="12" name="Rectangle 11"/>
          <p:cNvSpPr/>
          <p:nvPr/>
        </p:nvSpPr>
        <p:spPr>
          <a:xfrm>
            <a:off x="7586664" y="4825672"/>
            <a:ext cx="3800296" cy="369332"/>
          </a:xfrm>
          <a:prstGeom prst="rect">
            <a:avLst/>
          </a:prstGeom>
        </p:spPr>
        <p:txBody>
          <a:bodyPr wrap="square">
            <a:spAutoFit/>
          </a:bodyPr>
          <a:lstStyle/>
          <a:p>
            <a:r>
              <a:rPr lang="en-US" dirty="0"/>
              <a:t>Nanjing </a:t>
            </a:r>
            <a:r>
              <a:rPr lang="en-US" dirty="0" smtClean="0"/>
              <a:t>     Mayor      Jiang </a:t>
            </a:r>
            <a:r>
              <a:rPr lang="en-US" dirty="0" err="1"/>
              <a:t>Daqiao</a:t>
            </a:r>
            <a:r>
              <a:rPr lang="en-US" dirty="0"/>
              <a:t> </a:t>
            </a:r>
          </a:p>
        </p:txBody>
      </p:sp>
      <p:cxnSp>
        <p:nvCxnSpPr>
          <p:cNvPr id="14" name="Straight Arrow Connector 13"/>
          <p:cNvCxnSpPr/>
          <p:nvPr/>
        </p:nvCxnSpPr>
        <p:spPr>
          <a:xfrm>
            <a:off x="7022899" y="4291294"/>
            <a:ext cx="648367" cy="254391"/>
          </a:xfrm>
          <a:prstGeom prst="straightConnector1">
            <a:avLst/>
          </a:prstGeom>
          <a:ln w="76200">
            <a:solidFill>
              <a:srgbClr val="3E72F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735588" y="4299046"/>
            <a:ext cx="579432" cy="322331"/>
          </a:xfrm>
          <a:prstGeom prst="straightConnector1">
            <a:avLst/>
          </a:prstGeom>
          <a:ln w="76200">
            <a:solidFill>
              <a:srgbClr val="3E72F4"/>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2320505"/>
            <a:ext cx="9636918" cy="646331"/>
          </a:xfrm>
          <a:prstGeom prst="rect">
            <a:avLst/>
          </a:prstGeom>
          <a:noFill/>
        </p:spPr>
        <p:txBody>
          <a:bodyPr wrap="square" rtlCol="0">
            <a:spAutoFit/>
          </a:bodyPr>
          <a:lstStyle/>
          <a:p>
            <a:r>
              <a:rPr lang="en-US" dirty="0" smtClean="0"/>
              <a:t>In every spoken language there are no spaces between words.  Some languages don’t use spaces in </a:t>
            </a:r>
            <a:r>
              <a:rPr lang="en-US" smtClean="0"/>
              <a:t>writing either. </a:t>
            </a:r>
            <a:endParaRPr lang="en-US" dirty="0"/>
          </a:p>
        </p:txBody>
      </p:sp>
    </p:spTree>
    <p:extLst>
      <p:ext uri="{BB962C8B-B14F-4D97-AF65-F5344CB8AC3E}">
        <p14:creationId xmlns:p14="http://schemas.microsoft.com/office/powerpoint/2010/main" val="1440779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30"/>
            <a:ext cx="10058400" cy="456140"/>
          </a:xfrm>
        </p:spPr>
        <p:txBody>
          <a:bodyPr/>
          <a:lstStyle/>
          <a:p>
            <a:pPr marL="0" indent="0">
              <a:buNone/>
            </a:pPr>
            <a:r>
              <a:rPr lang="en-US" dirty="0" smtClean="0"/>
              <a:t>Here are some sentences in </a:t>
            </a:r>
            <a:r>
              <a:rPr lang="en-US" dirty="0" smtClean="0">
                <a:solidFill>
                  <a:srgbClr val="FF0000"/>
                </a:solidFill>
              </a:rPr>
              <a:t>Mapudungun</a:t>
            </a:r>
            <a:r>
              <a:rPr lang="en-US" dirty="0" smtClean="0"/>
              <a:t>, a language spoken in Chile.</a:t>
            </a:r>
          </a:p>
        </p:txBody>
      </p:sp>
      <p:sp>
        <p:nvSpPr>
          <p:cNvPr id="4" name="Content Placeholder 2"/>
          <p:cNvSpPr txBox="1">
            <a:spLocks/>
          </p:cNvSpPr>
          <p:nvPr/>
        </p:nvSpPr>
        <p:spPr>
          <a:xfrm>
            <a:off x="784926" y="4672450"/>
            <a:ext cx="10058400" cy="139259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Can you fill in the blank?</a:t>
            </a:r>
          </a:p>
        </p:txBody>
      </p:sp>
      <p:sp>
        <p:nvSpPr>
          <p:cNvPr id="5" name="TextBox 4"/>
          <p:cNvSpPr txBox="1"/>
          <p:nvPr/>
        </p:nvSpPr>
        <p:spPr>
          <a:xfrm>
            <a:off x="1298195" y="1385860"/>
            <a:ext cx="8044069" cy="2677656"/>
          </a:xfrm>
          <a:prstGeom prst="rect">
            <a:avLst/>
          </a:prstGeom>
          <a:noFill/>
        </p:spPr>
        <p:txBody>
          <a:bodyPr wrap="square" rtlCol="0">
            <a:spAutoFit/>
          </a:bodyPr>
          <a:lstStyle/>
          <a:p>
            <a:r>
              <a:rPr lang="en-US" sz="2400" dirty="0" err="1" smtClean="0">
                <a:solidFill>
                  <a:srgbClr val="FF0000"/>
                </a:solidFill>
              </a:rPr>
              <a:t>chedki</a:t>
            </a:r>
            <a:r>
              <a:rPr lang="en-US" sz="2400" dirty="0" smtClean="0">
                <a:solidFill>
                  <a:srgbClr val="FF0000"/>
                </a:solidFill>
              </a:rPr>
              <a:t>					</a:t>
            </a:r>
            <a:r>
              <a:rPr lang="en-US" sz="2400" dirty="0" smtClean="0"/>
              <a:t>daugh</a:t>
            </a:r>
            <a:r>
              <a:rPr lang="en-US" sz="2400" dirty="0"/>
              <a:t>t</a:t>
            </a:r>
            <a:r>
              <a:rPr lang="en-US" sz="2400" dirty="0" smtClean="0"/>
              <a:t>er’s son</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domo </a:t>
            </a:r>
            <a:r>
              <a:rPr lang="en-US" sz="2400" dirty="0" err="1" smtClean="0">
                <a:solidFill>
                  <a:srgbClr val="FF0000"/>
                </a:solidFill>
              </a:rPr>
              <a:t>chedki</a:t>
            </a:r>
            <a:r>
              <a:rPr lang="en-US" sz="2400" dirty="0" smtClean="0">
                <a:solidFill>
                  <a:srgbClr val="FF0000"/>
                </a:solidFill>
              </a:rPr>
              <a:t>			</a:t>
            </a:r>
            <a:r>
              <a:rPr lang="en-US" sz="2400" dirty="0" smtClean="0"/>
              <a:t>daughter’s daughter</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u="sng" dirty="0" err="1" smtClean="0">
                <a:solidFill>
                  <a:srgbClr val="FF0000"/>
                </a:solidFill>
              </a:rPr>
              <a:t>l</a:t>
            </a:r>
            <a:r>
              <a:rPr lang="en-US" sz="2400" dirty="0" err="1" smtClean="0">
                <a:solidFill>
                  <a:srgbClr val="FF0000"/>
                </a:solidFill>
              </a:rPr>
              <a:t>aku</a:t>
            </a:r>
            <a:r>
              <a:rPr lang="en-US" sz="2400" dirty="0" smtClean="0">
                <a:solidFill>
                  <a:srgbClr val="FF0000"/>
                </a:solidFill>
              </a:rPr>
              <a:t>						</a:t>
            </a:r>
            <a:r>
              <a:rPr lang="en-US" sz="2400" dirty="0" smtClean="0"/>
              <a:t>son’s son</a:t>
            </a:r>
          </a:p>
          <a:p>
            <a:endParaRPr lang="en-US" sz="2400" dirty="0">
              <a:solidFill>
                <a:srgbClr val="FF0000"/>
              </a:solidFill>
            </a:endParaRPr>
          </a:p>
          <a:p>
            <a:r>
              <a:rPr lang="en-US" sz="2400" dirty="0" smtClean="0">
                <a:solidFill>
                  <a:srgbClr val="FF0000"/>
                </a:solidFill>
              </a:rPr>
              <a:t>domo </a:t>
            </a:r>
            <a:r>
              <a:rPr lang="en-US" sz="2400" u="sng" dirty="0" err="1" smtClean="0">
                <a:solidFill>
                  <a:srgbClr val="FF0000"/>
                </a:solidFill>
              </a:rPr>
              <a:t>l</a:t>
            </a:r>
            <a:r>
              <a:rPr lang="en-US" sz="2400" dirty="0" err="1" smtClean="0">
                <a:solidFill>
                  <a:srgbClr val="FF0000"/>
                </a:solidFill>
              </a:rPr>
              <a:t>aku</a:t>
            </a:r>
            <a:r>
              <a:rPr lang="en-US" sz="2400" dirty="0" smtClean="0">
                <a:solidFill>
                  <a:srgbClr val="FF0000"/>
                </a:solidFill>
              </a:rPr>
              <a:t>				</a:t>
            </a:r>
            <a:r>
              <a:rPr lang="en-US" sz="2400" dirty="0" smtClean="0"/>
              <a:t>______________</a:t>
            </a:r>
          </a:p>
        </p:txBody>
      </p:sp>
      <p:sp>
        <p:nvSpPr>
          <p:cNvPr id="6" name="TextBox 5"/>
          <p:cNvSpPr txBox="1"/>
          <p:nvPr/>
        </p:nvSpPr>
        <p:spPr>
          <a:xfrm>
            <a:off x="4521994" y="3493294"/>
            <a:ext cx="6707981" cy="461665"/>
          </a:xfrm>
          <a:prstGeom prst="rect">
            <a:avLst/>
          </a:prstGeom>
          <a:noFill/>
        </p:spPr>
        <p:txBody>
          <a:bodyPr wrap="square" rtlCol="0">
            <a:spAutoFit/>
          </a:bodyPr>
          <a:lstStyle/>
          <a:p>
            <a:r>
              <a:rPr lang="en-US" sz="2400" dirty="0" smtClean="0">
                <a:solidFill>
                  <a:srgbClr val="3E72F4"/>
                </a:solidFill>
              </a:rPr>
              <a:t>son’s daughter</a:t>
            </a:r>
            <a:endParaRPr lang="en-US" sz="2400" dirty="0">
              <a:solidFill>
                <a:srgbClr val="3E72F4"/>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375" y="2418767"/>
            <a:ext cx="3657600" cy="3072384"/>
          </a:xfrm>
          <a:prstGeom prst="rect">
            <a:avLst/>
          </a:prstGeom>
        </p:spPr>
      </p:pic>
    </p:spTree>
    <p:extLst>
      <p:ext uri="{BB962C8B-B14F-4D97-AF65-F5344CB8AC3E}">
        <p14:creationId xmlns:p14="http://schemas.microsoft.com/office/powerpoint/2010/main" val="318729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30"/>
            <a:ext cx="10058400" cy="456140"/>
          </a:xfrm>
        </p:spPr>
        <p:txBody>
          <a:bodyPr/>
          <a:lstStyle/>
          <a:p>
            <a:pPr marL="0" indent="0">
              <a:buNone/>
            </a:pPr>
            <a:r>
              <a:rPr lang="en-US" dirty="0" smtClean="0"/>
              <a:t>Here are some sentences in </a:t>
            </a:r>
            <a:r>
              <a:rPr lang="en-US" dirty="0" smtClean="0">
                <a:solidFill>
                  <a:srgbClr val="FF0000"/>
                </a:solidFill>
              </a:rPr>
              <a:t>Inupiaq</a:t>
            </a:r>
            <a:r>
              <a:rPr lang="en-US" dirty="0" smtClean="0"/>
              <a:t>, an indigenous language spoken in Alaska.</a:t>
            </a:r>
          </a:p>
        </p:txBody>
      </p:sp>
      <p:sp>
        <p:nvSpPr>
          <p:cNvPr id="4" name="Content Placeholder 2"/>
          <p:cNvSpPr txBox="1">
            <a:spLocks/>
          </p:cNvSpPr>
          <p:nvPr/>
        </p:nvSpPr>
        <p:spPr>
          <a:xfrm>
            <a:off x="784926" y="4672451"/>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t>H</a:t>
            </a:r>
            <a:r>
              <a:rPr lang="en-US" dirty="0" smtClean="0"/>
              <a:t>ow would you say </a:t>
            </a:r>
            <a:r>
              <a:rPr lang="en-US" dirty="0" smtClean="0">
                <a:solidFill>
                  <a:srgbClr val="FF0000"/>
                </a:solidFill>
              </a:rPr>
              <a:t>“</a:t>
            </a:r>
            <a:r>
              <a:rPr lang="en-US" dirty="0" err="1" smtClean="0">
                <a:solidFill>
                  <a:srgbClr val="FF0000"/>
                </a:solidFill>
              </a:rPr>
              <a:t>Paniattaaq</a:t>
            </a:r>
            <a:r>
              <a:rPr lang="en-US" dirty="0" smtClean="0">
                <a:solidFill>
                  <a:srgbClr val="FF0000"/>
                </a:solidFill>
              </a:rPr>
              <a:t> will not give </a:t>
            </a:r>
            <a:r>
              <a:rPr lang="en-US" dirty="0" err="1" smtClean="0">
                <a:solidFill>
                  <a:srgbClr val="FF0000"/>
                </a:solidFill>
              </a:rPr>
              <a:t>Aiviq</a:t>
            </a:r>
            <a:r>
              <a:rPr lang="en-US" dirty="0" smtClean="0">
                <a:solidFill>
                  <a:srgbClr val="FF0000"/>
                </a:solidFill>
              </a:rPr>
              <a:t> books?” </a:t>
            </a:r>
            <a:r>
              <a:rPr lang="en-US" dirty="0" smtClean="0"/>
              <a:t>in Inupiaq?</a:t>
            </a:r>
            <a:endParaRPr lang="en-US" dirty="0"/>
          </a:p>
        </p:txBody>
      </p:sp>
      <p:sp>
        <p:nvSpPr>
          <p:cNvPr id="5" name="TextBox 4"/>
          <p:cNvSpPr txBox="1"/>
          <p:nvPr/>
        </p:nvSpPr>
        <p:spPr>
          <a:xfrm>
            <a:off x="784926" y="1405766"/>
            <a:ext cx="10801484" cy="3046988"/>
          </a:xfrm>
          <a:prstGeom prst="rect">
            <a:avLst/>
          </a:prstGeom>
          <a:noFill/>
        </p:spPr>
        <p:txBody>
          <a:bodyPr wrap="square" rtlCol="0">
            <a:spAutoFit/>
          </a:bodyPr>
          <a:lstStyle/>
          <a:p>
            <a:r>
              <a:rPr lang="en-US" sz="2400" dirty="0" err="1"/>
              <a:t>Paniattaaq</a:t>
            </a:r>
            <a:r>
              <a:rPr lang="en-US" sz="2400" dirty="0"/>
              <a:t> will not write a book for </a:t>
            </a:r>
            <a:r>
              <a:rPr lang="en-US" sz="2400" dirty="0" err="1"/>
              <a:t>Aiviq</a:t>
            </a:r>
            <a:r>
              <a:rPr lang="en-US" sz="2400" dirty="0"/>
              <a:t>. </a:t>
            </a:r>
            <a:endParaRPr lang="en-US" sz="2400" dirty="0" smtClean="0"/>
          </a:p>
          <a:p>
            <a:r>
              <a:rPr lang="en-US" sz="2400" dirty="0" err="1" smtClean="0">
                <a:solidFill>
                  <a:srgbClr val="FF0000"/>
                </a:solidFill>
              </a:rPr>
              <a:t>Paniattaam</a:t>
            </a:r>
            <a:r>
              <a:rPr lang="en-US" sz="2400" dirty="0" smtClean="0">
                <a:solidFill>
                  <a:srgbClr val="FF0000"/>
                </a:solidFill>
              </a:rPr>
              <a:t> </a:t>
            </a:r>
            <a:r>
              <a:rPr lang="en-US" sz="2400" dirty="0" err="1">
                <a:solidFill>
                  <a:srgbClr val="FF0000"/>
                </a:solidFill>
              </a:rPr>
              <a:t>maqpiġaaliuġniaŋitkaa</a:t>
            </a:r>
            <a:r>
              <a:rPr lang="en-US" sz="2400" dirty="0">
                <a:solidFill>
                  <a:srgbClr val="FF0000"/>
                </a:solidFill>
              </a:rPr>
              <a:t> </a:t>
            </a:r>
            <a:r>
              <a:rPr lang="en-US" sz="2400" dirty="0" err="1">
                <a:solidFill>
                  <a:srgbClr val="FF0000"/>
                </a:solidFill>
              </a:rPr>
              <a:t>Aiviq</a:t>
            </a:r>
            <a:r>
              <a:rPr lang="en-US" sz="2400" dirty="0">
                <a:solidFill>
                  <a:srgbClr val="FF0000"/>
                </a:solidFill>
              </a:rPr>
              <a:t>.</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a:t>Paniattaaq</a:t>
            </a:r>
            <a:r>
              <a:rPr lang="en-US" sz="2400" dirty="0"/>
              <a:t> will write a book for </a:t>
            </a:r>
            <a:r>
              <a:rPr lang="en-US" sz="2400" dirty="0" err="1"/>
              <a:t>Aiviq</a:t>
            </a:r>
            <a:r>
              <a:rPr lang="en-US" sz="2400" dirty="0"/>
              <a:t>.</a:t>
            </a:r>
          </a:p>
          <a:p>
            <a:r>
              <a:rPr lang="en-US" sz="2400" dirty="0" err="1">
                <a:solidFill>
                  <a:srgbClr val="FF0000"/>
                </a:solidFill>
              </a:rPr>
              <a:t>Paniattaam</a:t>
            </a:r>
            <a:r>
              <a:rPr lang="en-US" sz="2400" dirty="0">
                <a:solidFill>
                  <a:srgbClr val="FF0000"/>
                </a:solidFill>
              </a:rPr>
              <a:t> </a:t>
            </a:r>
            <a:r>
              <a:rPr lang="en-US" sz="2400" dirty="0" err="1">
                <a:solidFill>
                  <a:srgbClr val="FF0000"/>
                </a:solidFill>
              </a:rPr>
              <a:t>maqpiġaaliuġniaġaa</a:t>
            </a:r>
            <a:r>
              <a:rPr lang="en-US" sz="2400" dirty="0">
                <a:solidFill>
                  <a:srgbClr val="FF0000"/>
                </a:solidFill>
              </a:rPr>
              <a:t> </a:t>
            </a:r>
            <a:r>
              <a:rPr lang="en-US" sz="2400" dirty="0" err="1">
                <a:solidFill>
                  <a:srgbClr val="FF0000"/>
                </a:solidFill>
              </a:rPr>
              <a:t>Aiviq</a:t>
            </a:r>
            <a:r>
              <a:rPr lang="en-US" sz="2400" dirty="0" smtClean="0">
                <a:solidFill>
                  <a:srgbClr val="FF0000"/>
                </a:solidFill>
              </a:rPr>
              <a:t>.</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a:t>Paniattaaq</a:t>
            </a:r>
            <a:r>
              <a:rPr lang="en-US" sz="2400" dirty="0"/>
              <a:t> will give </a:t>
            </a:r>
            <a:r>
              <a:rPr lang="en-US" sz="2400" dirty="0" err="1"/>
              <a:t>Aiviq</a:t>
            </a:r>
            <a:r>
              <a:rPr lang="en-US" sz="2400" dirty="0"/>
              <a:t> books.</a:t>
            </a:r>
          </a:p>
          <a:p>
            <a:r>
              <a:rPr lang="en-US" sz="2400" dirty="0" err="1">
                <a:solidFill>
                  <a:srgbClr val="FF0000"/>
                </a:solidFill>
              </a:rPr>
              <a:t>Paniattaam</a:t>
            </a:r>
            <a:r>
              <a:rPr lang="en-US" sz="2400" dirty="0">
                <a:solidFill>
                  <a:srgbClr val="FF0000"/>
                </a:solidFill>
              </a:rPr>
              <a:t> </a:t>
            </a:r>
            <a:r>
              <a:rPr lang="en-US" sz="2400" dirty="0" err="1">
                <a:solidFill>
                  <a:srgbClr val="FF0000"/>
                </a:solidFill>
              </a:rPr>
              <a:t>maqpiġaaksriññiaġaa</a:t>
            </a:r>
            <a:r>
              <a:rPr lang="en-US" sz="2400" dirty="0">
                <a:solidFill>
                  <a:srgbClr val="FF0000"/>
                </a:solidFill>
              </a:rPr>
              <a:t> </a:t>
            </a:r>
            <a:r>
              <a:rPr lang="en-US" sz="2400" dirty="0" err="1">
                <a:solidFill>
                  <a:srgbClr val="FF0000"/>
                </a:solidFill>
              </a:rPr>
              <a:t>Aiviq</a:t>
            </a:r>
            <a:r>
              <a:rPr lang="en-US" sz="2400" dirty="0">
                <a:solidFill>
                  <a:srgbClr val="FF0000"/>
                </a:solidFill>
              </a:rPr>
              <a:t>.</a:t>
            </a:r>
          </a:p>
        </p:txBody>
      </p:sp>
      <p:sp>
        <p:nvSpPr>
          <p:cNvPr id="6" name="TextBox 5"/>
          <p:cNvSpPr txBox="1"/>
          <p:nvPr/>
        </p:nvSpPr>
        <p:spPr>
          <a:xfrm>
            <a:off x="871538" y="5307806"/>
            <a:ext cx="6707981" cy="461665"/>
          </a:xfrm>
          <a:prstGeom prst="rect">
            <a:avLst/>
          </a:prstGeom>
          <a:noFill/>
        </p:spPr>
        <p:txBody>
          <a:bodyPr wrap="square" rtlCol="0">
            <a:spAutoFit/>
          </a:bodyPr>
          <a:lstStyle/>
          <a:p>
            <a:r>
              <a:rPr lang="en-US" sz="2400" dirty="0" err="1">
                <a:solidFill>
                  <a:srgbClr val="3E72F4"/>
                </a:solidFill>
              </a:rPr>
              <a:t>Paniattaam</a:t>
            </a:r>
            <a:r>
              <a:rPr lang="en-US" sz="2400" dirty="0">
                <a:solidFill>
                  <a:srgbClr val="3E72F4"/>
                </a:solidFill>
              </a:rPr>
              <a:t> </a:t>
            </a:r>
            <a:r>
              <a:rPr lang="en-US" sz="2400" dirty="0" err="1">
                <a:solidFill>
                  <a:srgbClr val="3E72F4"/>
                </a:solidFill>
              </a:rPr>
              <a:t>maqpiġaaksriññiaŋitkaa</a:t>
            </a:r>
            <a:r>
              <a:rPr lang="en-US" sz="2400" dirty="0">
                <a:solidFill>
                  <a:srgbClr val="3E72F4"/>
                </a:solidFill>
              </a:rPr>
              <a:t> </a:t>
            </a:r>
            <a:r>
              <a:rPr lang="en-US" sz="2400" dirty="0" err="1">
                <a:solidFill>
                  <a:srgbClr val="3E72F4"/>
                </a:solidFill>
              </a:rPr>
              <a:t>Aiviq</a:t>
            </a:r>
            <a:r>
              <a:rPr lang="en-US" sz="2400" dirty="0" smtClean="0">
                <a:solidFill>
                  <a:srgbClr val="3E72F4"/>
                </a:solidFill>
              </a:rPr>
              <a:t>.</a:t>
            </a:r>
            <a:endParaRPr lang="en-US" sz="2400" dirty="0">
              <a:solidFill>
                <a:srgbClr val="3E72F4"/>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4921" y="1405766"/>
            <a:ext cx="2547823" cy="2547823"/>
          </a:xfrm>
          <a:prstGeom prst="rect">
            <a:avLst/>
          </a:prstGeom>
        </p:spPr>
      </p:pic>
    </p:spTree>
    <p:extLst>
      <p:ext uri="{BB962C8B-B14F-4D97-AF65-F5344CB8AC3E}">
        <p14:creationId xmlns:p14="http://schemas.microsoft.com/office/powerpoint/2010/main" val="411313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741061"/>
          </a:xfrm>
        </p:spPr>
        <p:txBody>
          <a:bodyPr>
            <a:normAutofit/>
          </a:bodyPr>
          <a:lstStyle/>
          <a:p>
            <a:pPr marL="0" indent="0">
              <a:buNone/>
            </a:pPr>
            <a:r>
              <a:rPr lang="en-US" dirty="0" smtClean="0"/>
              <a:t>Here are some sentences in </a:t>
            </a:r>
            <a:r>
              <a:rPr lang="en-US" dirty="0" smtClean="0">
                <a:solidFill>
                  <a:srgbClr val="FF0000"/>
                </a:solidFill>
              </a:rPr>
              <a:t>Japanese</a:t>
            </a:r>
            <a:r>
              <a:rPr lang="en-US" dirty="0" smtClean="0"/>
              <a:t>. </a:t>
            </a:r>
          </a:p>
        </p:txBody>
      </p:sp>
      <p:sp>
        <p:nvSpPr>
          <p:cNvPr id="4" name="Content Placeholder 2"/>
          <p:cNvSpPr txBox="1">
            <a:spLocks/>
          </p:cNvSpPr>
          <p:nvPr/>
        </p:nvSpPr>
        <p:spPr>
          <a:xfrm>
            <a:off x="784926" y="4672451"/>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You need to know what time it is, and your friend Erika just told you – in Japanese! Can you figure out what she said?</a:t>
            </a:r>
            <a:endParaRPr lang="en-US" dirty="0">
              <a:solidFill>
                <a:srgbClr val="FF0000"/>
              </a:solidFill>
            </a:endParaRPr>
          </a:p>
          <a:p>
            <a:pPr marL="0" indent="0">
              <a:buFont typeface="Wingdings" pitchFamily="2" charset="2"/>
              <a:buNone/>
            </a:pPr>
            <a:r>
              <a:rPr lang="en-US" dirty="0" smtClean="0">
                <a:solidFill>
                  <a:srgbClr val="FF0000"/>
                </a:solidFill>
              </a:rPr>
              <a:t>“San </a:t>
            </a:r>
            <a:r>
              <a:rPr lang="en-US" dirty="0" err="1" smtClean="0">
                <a:solidFill>
                  <a:srgbClr val="FF0000"/>
                </a:solidFill>
              </a:rPr>
              <a:t>ji</a:t>
            </a:r>
            <a:r>
              <a:rPr lang="en-US" dirty="0" smtClean="0">
                <a:solidFill>
                  <a:srgbClr val="FF0000"/>
                </a:solidFill>
              </a:rPr>
              <a:t> </a:t>
            </a:r>
            <a:r>
              <a:rPr lang="en-US" dirty="0" err="1" smtClean="0">
                <a:solidFill>
                  <a:srgbClr val="FF0000"/>
                </a:solidFill>
              </a:rPr>
              <a:t>han</a:t>
            </a:r>
            <a:r>
              <a:rPr lang="en-US" dirty="0" smtClean="0">
                <a:solidFill>
                  <a:srgbClr val="FF0000"/>
                </a:solidFill>
              </a:rPr>
              <a:t> </a:t>
            </a:r>
            <a:r>
              <a:rPr lang="en-US" dirty="0" err="1" smtClean="0">
                <a:solidFill>
                  <a:srgbClr val="FF0000"/>
                </a:solidFill>
              </a:rPr>
              <a:t>desu</a:t>
            </a:r>
            <a:r>
              <a:rPr lang="en-US" dirty="0" smtClean="0">
                <a:solidFill>
                  <a:srgbClr val="FF0000"/>
                </a:solidFill>
              </a:rPr>
              <a:t>.”</a:t>
            </a:r>
          </a:p>
        </p:txBody>
      </p:sp>
      <p:sp>
        <p:nvSpPr>
          <p:cNvPr id="5" name="TextBox 4"/>
          <p:cNvSpPr txBox="1"/>
          <p:nvPr/>
        </p:nvSpPr>
        <p:spPr>
          <a:xfrm>
            <a:off x="1305339" y="1762539"/>
            <a:ext cx="8044069" cy="1938992"/>
          </a:xfrm>
          <a:prstGeom prst="rect">
            <a:avLst/>
          </a:prstGeom>
          <a:noFill/>
        </p:spPr>
        <p:txBody>
          <a:bodyPr wrap="square" rtlCol="0">
            <a:spAutoFit/>
          </a:bodyPr>
          <a:lstStyle/>
          <a:p>
            <a:r>
              <a:rPr lang="en-US" sz="2400" dirty="0" smtClean="0">
                <a:solidFill>
                  <a:srgbClr val="FF0000"/>
                </a:solidFill>
              </a:rPr>
              <a:t>San </a:t>
            </a:r>
            <a:r>
              <a:rPr lang="en-US" sz="2400" dirty="0" err="1" smtClean="0">
                <a:solidFill>
                  <a:srgbClr val="FF0000"/>
                </a:solidFill>
              </a:rPr>
              <a:t>ji</a:t>
            </a:r>
            <a:r>
              <a:rPr lang="en-US" sz="2400" dirty="0" smtClean="0">
                <a:solidFill>
                  <a:srgbClr val="FF0000"/>
                </a:solidFill>
              </a:rPr>
              <a:t> </a:t>
            </a:r>
            <a:r>
              <a:rPr lang="en-US" sz="2400" dirty="0" err="1" smtClean="0">
                <a:solidFill>
                  <a:srgbClr val="FF0000"/>
                </a:solidFill>
              </a:rPr>
              <a:t>desu</a:t>
            </a:r>
            <a:r>
              <a:rPr lang="en-US" sz="2400" dirty="0" smtClean="0">
                <a:solidFill>
                  <a:srgbClr val="FF0000"/>
                </a:solidFill>
              </a:rPr>
              <a:t>.	</a:t>
            </a:r>
            <a:r>
              <a:rPr lang="en-US" sz="2400" dirty="0"/>
              <a:t>	</a:t>
            </a:r>
            <a:r>
              <a:rPr lang="en-US" sz="2400" dirty="0" smtClean="0"/>
              <a:t>		It is three o’clock.</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Go </a:t>
            </a:r>
            <a:r>
              <a:rPr lang="en-US" sz="2400" dirty="0" err="1" smtClean="0">
                <a:solidFill>
                  <a:srgbClr val="FF0000"/>
                </a:solidFill>
              </a:rPr>
              <a:t>ji</a:t>
            </a:r>
            <a:r>
              <a:rPr lang="en-US" sz="2400" dirty="0" smtClean="0">
                <a:solidFill>
                  <a:srgbClr val="FF0000"/>
                </a:solidFill>
              </a:rPr>
              <a:t> </a:t>
            </a:r>
            <a:r>
              <a:rPr lang="en-US" sz="2400" dirty="0" err="1" smtClean="0">
                <a:solidFill>
                  <a:srgbClr val="FF0000"/>
                </a:solidFill>
              </a:rPr>
              <a:t>han</a:t>
            </a:r>
            <a:r>
              <a:rPr lang="en-US" sz="2400" dirty="0" smtClean="0">
                <a:solidFill>
                  <a:srgbClr val="FF0000"/>
                </a:solidFill>
              </a:rPr>
              <a:t> </a:t>
            </a:r>
            <a:r>
              <a:rPr lang="en-US" sz="2400" dirty="0" err="1" smtClean="0">
                <a:solidFill>
                  <a:srgbClr val="FF0000"/>
                </a:solidFill>
              </a:rPr>
              <a:t>desu</a:t>
            </a:r>
            <a:r>
              <a:rPr lang="en-US" sz="2400" dirty="0" smtClean="0">
                <a:solidFill>
                  <a:srgbClr val="FF0000"/>
                </a:solidFill>
              </a:rPr>
              <a:t>.			</a:t>
            </a:r>
            <a:r>
              <a:rPr lang="en-US" sz="2400" dirty="0" smtClean="0"/>
              <a:t>It is five thirty.</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smtClean="0">
                <a:solidFill>
                  <a:srgbClr val="FF0000"/>
                </a:solidFill>
              </a:rPr>
              <a:t>Roku</a:t>
            </a:r>
            <a:r>
              <a:rPr lang="en-US" sz="2400" dirty="0" smtClean="0">
                <a:solidFill>
                  <a:srgbClr val="FF0000"/>
                </a:solidFill>
              </a:rPr>
              <a:t> </a:t>
            </a:r>
            <a:r>
              <a:rPr lang="en-US" sz="2400" dirty="0" err="1" smtClean="0">
                <a:solidFill>
                  <a:srgbClr val="FF0000"/>
                </a:solidFill>
              </a:rPr>
              <a:t>ji</a:t>
            </a:r>
            <a:r>
              <a:rPr lang="en-US" sz="2400" dirty="0" smtClean="0">
                <a:solidFill>
                  <a:srgbClr val="FF0000"/>
                </a:solidFill>
              </a:rPr>
              <a:t> </a:t>
            </a:r>
            <a:r>
              <a:rPr lang="en-US" sz="2400" dirty="0" err="1" smtClean="0">
                <a:solidFill>
                  <a:srgbClr val="FF0000"/>
                </a:solidFill>
              </a:rPr>
              <a:t>desu</a:t>
            </a:r>
            <a:r>
              <a:rPr lang="en-US" sz="2400" dirty="0" smtClean="0">
                <a:solidFill>
                  <a:srgbClr val="FF0000"/>
                </a:solidFill>
              </a:rPr>
              <a:t>.				</a:t>
            </a:r>
            <a:r>
              <a:rPr lang="en-US" sz="2400" dirty="0" smtClean="0"/>
              <a:t>It is six o’clock.</a:t>
            </a:r>
            <a:endParaRPr lang="en-US" sz="24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201" y="693005"/>
            <a:ext cx="1295178" cy="13621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074" y="2441910"/>
            <a:ext cx="1931300" cy="19313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952" y="944432"/>
            <a:ext cx="1469965" cy="13936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4632" y="2776928"/>
            <a:ext cx="1820570" cy="1456639"/>
          </a:xfrm>
          <a:prstGeom prst="rect">
            <a:avLst/>
          </a:prstGeom>
        </p:spPr>
      </p:pic>
      <p:sp>
        <p:nvSpPr>
          <p:cNvPr id="9" name="TextBox 8"/>
          <p:cNvSpPr txBox="1"/>
          <p:nvPr/>
        </p:nvSpPr>
        <p:spPr>
          <a:xfrm>
            <a:off x="3664744" y="5306679"/>
            <a:ext cx="2564606" cy="461665"/>
          </a:xfrm>
          <a:prstGeom prst="rect">
            <a:avLst/>
          </a:prstGeom>
          <a:noFill/>
        </p:spPr>
        <p:txBody>
          <a:bodyPr wrap="square" rtlCol="0">
            <a:spAutoFit/>
          </a:bodyPr>
          <a:lstStyle/>
          <a:p>
            <a:r>
              <a:rPr lang="en-US" sz="2400" dirty="0" smtClean="0">
                <a:solidFill>
                  <a:srgbClr val="3E72F4"/>
                </a:solidFill>
              </a:rPr>
              <a:t>It is three thirty.</a:t>
            </a:r>
            <a:endParaRPr lang="en-US" sz="2400" dirty="0">
              <a:solidFill>
                <a:srgbClr val="3E72F4"/>
              </a:solidFill>
            </a:endParaRPr>
          </a:p>
        </p:txBody>
      </p:sp>
    </p:spTree>
    <p:extLst>
      <p:ext uri="{BB962C8B-B14F-4D97-AF65-F5344CB8AC3E}">
        <p14:creationId xmlns:p14="http://schemas.microsoft.com/office/powerpoint/2010/main" val="358069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404" y="162759"/>
            <a:ext cx="10295859" cy="1113951"/>
          </a:xfrm>
        </p:spPr>
        <p:txBody>
          <a:bodyPr>
            <a:normAutofit fontScale="90000"/>
          </a:bodyPr>
          <a:lstStyle/>
          <a:p>
            <a:r>
              <a:rPr lang="en-US" dirty="0" smtClean="0"/>
              <a:t>How Does computer translation work?</a:t>
            </a:r>
            <a:endParaRPr lang="en-US" dirty="0"/>
          </a:p>
        </p:txBody>
      </p:sp>
      <p:sp>
        <p:nvSpPr>
          <p:cNvPr id="4" name="TextBox 3"/>
          <p:cNvSpPr txBox="1"/>
          <p:nvPr/>
        </p:nvSpPr>
        <p:spPr>
          <a:xfrm>
            <a:off x="1072560" y="1118873"/>
            <a:ext cx="9302877" cy="369332"/>
          </a:xfrm>
          <a:prstGeom prst="rect">
            <a:avLst/>
          </a:prstGeom>
          <a:noFill/>
        </p:spPr>
        <p:txBody>
          <a:bodyPr wrap="square" rtlCol="0">
            <a:spAutoFit/>
          </a:bodyPr>
          <a:lstStyle/>
          <a:p>
            <a:r>
              <a:rPr lang="en-US" dirty="0" smtClean="0"/>
              <a:t>The way you solved this puzzle is the same way a </a:t>
            </a:r>
            <a:r>
              <a:rPr lang="en-US" dirty="0" smtClean="0">
                <a:solidFill>
                  <a:srgbClr val="FF0000"/>
                </a:solidFill>
              </a:rPr>
              <a:t>computer translator </a:t>
            </a:r>
            <a:r>
              <a:rPr lang="en-US" dirty="0" smtClean="0"/>
              <a:t>works!</a:t>
            </a:r>
            <a:endParaRPr lang="en-US" dirty="0"/>
          </a:p>
        </p:txBody>
      </p:sp>
      <p:sp>
        <p:nvSpPr>
          <p:cNvPr id="5" name="TextBox 4"/>
          <p:cNvSpPr txBox="1"/>
          <p:nvPr/>
        </p:nvSpPr>
        <p:spPr>
          <a:xfrm>
            <a:off x="1077803" y="1501293"/>
            <a:ext cx="9302877" cy="646331"/>
          </a:xfrm>
          <a:prstGeom prst="rect">
            <a:avLst/>
          </a:prstGeom>
          <a:noFill/>
        </p:spPr>
        <p:txBody>
          <a:bodyPr wrap="square" rtlCol="0">
            <a:spAutoFit/>
          </a:bodyPr>
          <a:lstStyle/>
          <a:p>
            <a:r>
              <a:rPr lang="en-US" dirty="0" smtClean="0"/>
              <a:t>Translation systems are “trained” to notice words and their translations, and the differences in the order of words. </a:t>
            </a:r>
            <a:endParaRPr lang="en-US" dirty="0"/>
          </a:p>
        </p:txBody>
      </p:sp>
      <p:sp>
        <p:nvSpPr>
          <p:cNvPr id="6" name="TextBox 5"/>
          <p:cNvSpPr txBox="1"/>
          <p:nvPr/>
        </p:nvSpPr>
        <p:spPr>
          <a:xfrm>
            <a:off x="5158093" y="3371508"/>
            <a:ext cx="1916242" cy="1200329"/>
          </a:xfrm>
          <a:prstGeom prst="rect">
            <a:avLst/>
          </a:prstGeom>
          <a:noFill/>
        </p:spPr>
        <p:txBody>
          <a:bodyPr wrap="square" rtlCol="0">
            <a:spAutoFit/>
          </a:bodyPr>
          <a:lstStyle/>
          <a:p>
            <a:r>
              <a:rPr lang="en-US" dirty="0" smtClean="0">
                <a:solidFill>
                  <a:srgbClr val="FF0000"/>
                </a:solidFill>
              </a:rPr>
              <a:t>san</a:t>
            </a:r>
            <a:r>
              <a:rPr lang="en-US" dirty="0" smtClean="0"/>
              <a:t> = three</a:t>
            </a:r>
            <a:br>
              <a:rPr lang="en-US" dirty="0" smtClean="0"/>
            </a:br>
            <a:r>
              <a:rPr lang="en-US" dirty="0" err="1" smtClean="0">
                <a:solidFill>
                  <a:srgbClr val="FF0000"/>
                </a:solidFill>
              </a:rPr>
              <a:t>ji</a:t>
            </a:r>
            <a:r>
              <a:rPr lang="en-US" dirty="0" smtClean="0"/>
              <a:t> = o’clock</a:t>
            </a:r>
          </a:p>
          <a:p>
            <a:r>
              <a:rPr lang="en-US" dirty="0" err="1" smtClean="0">
                <a:solidFill>
                  <a:srgbClr val="FF0000"/>
                </a:solidFill>
              </a:rPr>
              <a:t>han</a:t>
            </a:r>
            <a:r>
              <a:rPr lang="en-US" dirty="0" smtClean="0"/>
              <a:t> = half</a:t>
            </a:r>
          </a:p>
          <a:p>
            <a:r>
              <a:rPr lang="en-US" dirty="0" err="1" smtClean="0">
                <a:solidFill>
                  <a:srgbClr val="FF0000"/>
                </a:solidFill>
              </a:rPr>
              <a:t>desu</a:t>
            </a:r>
            <a:r>
              <a:rPr lang="en-US" dirty="0" smtClean="0">
                <a:solidFill>
                  <a:srgbClr val="FF0000"/>
                </a:solidFill>
              </a:rPr>
              <a:t> </a:t>
            </a:r>
            <a:r>
              <a:rPr lang="en-US" dirty="0" smtClean="0"/>
              <a:t>= is</a:t>
            </a:r>
            <a:endParaRPr lang="en-US" dirty="0">
              <a:solidFill>
                <a:srgbClr val="FF0000"/>
              </a:solidFill>
            </a:endParaRPr>
          </a:p>
        </p:txBody>
      </p:sp>
      <p:sp>
        <p:nvSpPr>
          <p:cNvPr id="9" name="TextBox 8"/>
          <p:cNvSpPr txBox="1"/>
          <p:nvPr/>
        </p:nvSpPr>
        <p:spPr>
          <a:xfrm>
            <a:off x="948403" y="4685051"/>
            <a:ext cx="9302877" cy="923330"/>
          </a:xfrm>
          <a:prstGeom prst="rect">
            <a:avLst/>
          </a:prstGeom>
          <a:noFill/>
        </p:spPr>
        <p:txBody>
          <a:bodyPr wrap="square" rtlCol="0">
            <a:spAutoFit/>
          </a:bodyPr>
          <a:lstStyle/>
          <a:p>
            <a:r>
              <a:rPr lang="en-US" dirty="0" smtClean="0"/>
              <a:t>When you put in a sentence, the system </a:t>
            </a:r>
            <a:r>
              <a:rPr lang="en-US" dirty="0" smtClean="0">
                <a:solidFill>
                  <a:srgbClr val="FF0000"/>
                </a:solidFill>
              </a:rPr>
              <a:t>translates</a:t>
            </a:r>
            <a:r>
              <a:rPr lang="en-US" dirty="0" smtClean="0"/>
              <a:t> the words using its dictionary and then puts them in the </a:t>
            </a:r>
            <a:r>
              <a:rPr lang="en-US" dirty="0" smtClean="0">
                <a:solidFill>
                  <a:srgbClr val="FF0000"/>
                </a:solidFill>
              </a:rPr>
              <a:t>right order</a:t>
            </a:r>
            <a:r>
              <a:rPr lang="en-US" dirty="0" smtClean="0"/>
              <a:t>.  This way, it can translate sentences it has </a:t>
            </a:r>
            <a:r>
              <a:rPr lang="en-US" dirty="0" smtClean="0">
                <a:solidFill>
                  <a:srgbClr val="FF0000"/>
                </a:solidFill>
              </a:rPr>
              <a:t>never seen before</a:t>
            </a:r>
            <a:r>
              <a:rPr lang="en-US" dirty="0" smtClean="0"/>
              <a:t>, without a human having to write them all down!</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047" y="2147624"/>
            <a:ext cx="2285714" cy="2285714"/>
          </a:xfrm>
          <a:prstGeom prst="rect">
            <a:avLst/>
          </a:prstGeom>
        </p:spPr>
      </p:pic>
      <p:grpSp>
        <p:nvGrpSpPr>
          <p:cNvPr id="16" name="Group 15"/>
          <p:cNvGrpSpPr/>
          <p:nvPr/>
        </p:nvGrpSpPr>
        <p:grpSpPr>
          <a:xfrm>
            <a:off x="1229653" y="2370235"/>
            <a:ext cx="2869424" cy="800143"/>
            <a:chOff x="389487" y="4776679"/>
            <a:chExt cx="2502637" cy="588835"/>
          </a:xfrm>
        </p:grpSpPr>
        <p:sp>
          <p:nvSpPr>
            <p:cNvPr id="17" name="TextBox 16"/>
            <p:cNvSpPr txBox="1"/>
            <p:nvPr/>
          </p:nvSpPr>
          <p:spPr>
            <a:xfrm>
              <a:off x="1549905" y="4780920"/>
              <a:ext cx="705395" cy="226497"/>
            </a:xfrm>
            <a:prstGeom prst="rect">
              <a:avLst/>
            </a:prstGeom>
            <a:noFill/>
          </p:spPr>
          <p:txBody>
            <a:bodyPr wrap="square" rtlCol="0">
              <a:spAutoFit/>
            </a:bodyPr>
            <a:lstStyle/>
            <a:p>
              <a:r>
                <a:rPr lang="en-US" sz="1400" dirty="0" err="1" smtClean="0"/>
                <a:t>han</a:t>
              </a:r>
              <a:endParaRPr lang="en-US" sz="1400" dirty="0"/>
            </a:p>
          </p:txBody>
        </p:sp>
        <p:sp>
          <p:nvSpPr>
            <p:cNvPr id="18" name="TextBox 17"/>
            <p:cNvSpPr txBox="1"/>
            <p:nvPr/>
          </p:nvSpPr>
          <p:spPr>
            <a:xfrm>
              <a:off x="2255300" y="4776679"/>
              <a:ext cx="608817" cy="226497"/>
            </a:xfrm>
            <a:prstGeom prst="rect">
              <a:avLst/>
            </a:prstGeom>
            <a:noFill/>
          </p:spPr>
          <p:txBody>
            <a:bodyPr wrap="square" rtlCol="0">
              <a:spAutoFit/>
            </a:bodyPr>
            <a:lstStyle/>
            <a:p>
              <a:r>
                <a:rPr lang="en-US" sz="1400" dirty="0" err="1"/>
                <a:t>d</a:t>
              </a:r>
              <a:r>
                <a:rPr lang="en-US" sz="1400" dirty="0" err="1" smtClean="0"/>
                <a:t>esu</a:t>
              </a:r>
              <a:r>
                <a:rPr lang="en-US" sz="1400" dirty="0" smtClean="0"/>
                <a:t>.</a:t>
              </a:r>
              <a:endParaRPr lang="en-US" sz="1400" dirty="0"/>
            </a:p>
          </p:txBody>
        </p:sp>
        <p:sp>
          <p:nvSpPr>
            <p:cNvPr id="19" name="TextBox 18"/>
            <p:cNvSpPr txBox="1"/>
            <p:nvPr/>
          </p:nvSpPr>
          <p:spPr>
            <a:xfrm>
              <a:off x="389487" y="4794637"/>
              <a:ext cx="1022454" cy="226497"/>
            </a:xfrm>
            <a:prstGeom prst="rect">
              <a:avLst/>
            </a:prstGeom>
            <a:noFill/>
          </p:spPr>
          <p:txBody>
            <a:bodyPr wrap="square" rtlCol="0">
              <a:spAutoFit/>
            </a:bodyPr>
            <a:lstStyle/>
            <a:p>
              <a:r>
                <a:rPr lang="en-US" sz="1400" dirty="0" smtClean="0"/>
                <a:t>Go </a:t>
              </a:r>
              <a:r>
                <a:rPr lang="en-US" sz="1400" dirty="0" err="1" smtClean="0"/>
                <a:t>ji</a:t>
              </a:r>
              <a:endParaRPr lang="en-US" sz="1400" dirty="0"/>
            </a:p>
          </p:txBody>
        </p:sp>
        <p:sp>
          <p:nvSpPr>
            <p:cNvPr id="20" name="TextBox 19"/>
            <p:cNvSpPr txBox="1"/>
            <p:nvPr/>
          </p:nvSpPr>
          <p:spPr>
            <a:xfrm>
              <a:off x="430505" y="5136116"/>
              <a:ext cx="1001888" cy="226497"/>
            </a:xfrm>
            <a:prstGeom prst="rect">
              <a:avLst/>
            </a:prstGeom>
            <a:noFill/>
          </p:spPr>
          <p:txBody>
            <a:bodyPr wrap="square" rtlCol="0">
              <a:spAutoFit/>
            </a:bodyPr>
            <a:lstStyle/>
            <a:p>
              <a:r>
                <a:rPr lang="en-US" sz="1400" dirty="0" smtClean="0"/>
                <a:t>It is</a:t>
              </a:r>
              <a:endParaRPr lang="en-US" sz="1400" dirty="0"/>
            </a:p>
          </p:txBody>
        </p:sp>
        <p:sp>
          <p:nvSpPr>
            <p:cNvPr id="21" name="TextBox 20"/>
            <p:cNvSpPr txBox="1"/>
            <p:nvPr/>
          </p:nvSpPr>
          <p:spPr>
            <a:xfrm>
              <a:off x="1563546" y="5136116"/>
              <a:ext cx="678114" cy="226497"/>
            </a:xfrm>
            <a:prstGeom prst="rect">
              <a:avLst/>
            </a:prstGeom>
            <a:noFill/>
          </p:spPr>
          <p:txBody>
            <a:bodyPr wrap="square" rtlCol="0">
              <a:spAutoFit/>
            </a:bodyPr>
            <a:lstStyle/>
            <a:p>
              <a:r>
                <a:rPr lang="en-US" sz="1400" dirty="0" smtClean="0"/>
                <a:t>five</a:t>
              </a:r>
              <a:endParaRPr lang="en-US" sz="1400" dirty="0"/>
            </a:p>
          </p:txBody>
        </p:sp>
        <p:sp>
          <p:nvSpPr>
            <p:cNvPr id="22" name="TextBox 21"/>
            <p:cNvSpPr txBox="1"/>
            <p:nvPr/>
          </p:nvSpPr>
          <p:spPr>
            <a:xfrm>
              <a:off x="2255300" y="5139017"/>
              <a:ext cx="636824" cy="226497"/>
            </a:xfrm>
            <a:prstGeom prst="rect">
              <a:avLst/>
            </a:prstGeom>
            <a:noFill/>
          </p:spPr>
          <p:txBody>
            <a:bodyPr wrap="square" rtlCol="0">
              <a:spAutoFit/>
            </a:bodyPr>
            <a:lstStyle/>
            <a:p>
              <a:r>
                <a:rPr lang="en-US" sz="1400" dirty="0"/>
                <a:t>t</a:t>
              </a:r>
              <a:r>
                <a:rPr lang="en-US" sz="1400" dirty="0" smtClean="0"/>
                <a:t>hirty.</a:t>
              </a:r>
              <a:endParaRPr lang="en-US" sz="1400" dirty="0"/>
            </a:p>
          </p:txBody>
        </p:sp>
      </p:grpSp>
      <p:sp>
        <p:nvSpPr>
          <p:cNvPr id="38" name="TextBox 37"/>
          <p:cNvSpPr txBox="1"/>
          <p:nvPr/>
        </p:nvSpPr>
        <p:spPr>
          <a:xfrm>
            <a:off x="5154958" y="2394637"/>
            <a:ext cx="3838755" cy="600164"/>
          </a:xfrm>
          <a:prstGeom prst="rect">
            <a:avLst/>
          </a:prstGeom>
          <a:noFill/>
        </p:spPr>
        <p:txBody>
          <a:bodyPr wrap="square" rtlCol="0">
            <a:spAutoFit/>
          </a:bodyPr>
          <a:lstStyle/>
          <a:p>
            <a:r>
              <a:rPr lang="en-US" sz="1100" dirty="0" smtClean="0"/>
              <a:t>We “train” them by programming them count many millions of word correspondences like the ones in this example.  After they count, they compute probabilities. </a:t>
            </a:r>
            <a:endParaRPr lang="en-US" sz="1100" dirty="0"/>
          </a:p>
        </p:txBody>
      </p:sp>
      <p:sp>
        <p:nvSpPr>
          <p:cNvPr id="39" name="TextBox 38"/>
          <p:cNvSpPr txBox="1"/>
          <p:nvPr/>
        </p:nvSpPr>
        <p:spPr>
          <a:xfrm>
            <a:off x="1077803" y="3510008"/>
            <a:ext cx="3356174" cy="923330"/>
          </a:xfrm>
          <a:prstGeom prst="rect">
            <a:avLst/>
          </a:prstGeom>
          <a:noFill/>
        </p:spPr>
        <p:txBody>
          <a:bodyPr wrap="square" rtlCol="0">
            <a:spAutoFit/>
          </a:bodyPr>
          <a:lstStyle/>
          <a:p>
            <a:r>
              <a:rPr lang="en-US" dirty="0" smtClean="0"/>
              <a:t>After training, the computer makes a translation dictionary like this: </a:t>
            </a:r>
            <a:endParaRPr lang="en-US" dirty="0"/>
          </a:p>
        </p:txBody>
      </p:sp>
      <p:sp>
        <p:nvSpPr>
          <p:cNvPr id="40" name="TextBox 39"/>
          <p:cNvSpPr txBox="1"/>
          <p:nvPr/>
        </p:nvSpPr>
        <p:spPr>
          <a:xfrm>
            <a:off x="7297947" y="3544514"/>
            <a:ext cx="2173857" cy="577081"/>
          </a:xfrm>
          <a:prstGeom prst="rect">
            <a:avLst/>
          </a:prstGeom>
          <a:noFill/>
        </p:spPr>
        <p:txBody>
          <a:bodyPr wrap="square" rtlCol="0">
            <a:spAutoFit/>
          </a:bodyPr>
          <a:lstStyle/>
          <a:p>
            <a:r>
              <a:rPr lang="en-US" sz="1050" dirty="0" smtClean="0"/>
              <a:t>The real translation dictionary is full of errors, but it contains a probability for each translation. </a:t>
            </a:r>
            <a:endParaRPr lang="en-US" sz="1050" dirty="0"/>
          </a:p>
        </p:txBody>
      </p:sp>
      <p:cxnSp>
        <p:nvCxnSpPr>
          <p:cNvPr id="10" name="Straight Connector 9"/>
          <p:cNvCxnSpPr>
            <a:stCxn id="19" idx="2"/>
            <a:endCxn id="21" idx="1"/>
          </p:cNvCxnSpPr>
          <p:nvPr/>
        </p:nvCxnSpPr>
        <p:spPr>
          <a:xfrm>
            <a:off x="1815806" y="2702414"/>
            <a:ext cx="759976" cy="310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7" idx="2"/>
          </p:cNvCxnSpPr>
          <p:nvPr/>
        </p:nvCxnSpPr>
        <p:spPr>
          <a:xfrm>
            <a:off x="2964531" y="2683775"/>
            <a:ext cx="493308" cy="1748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815806" y="2678012"/>
            <a:ext cx="1568754" cy="334536"/>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48403" y="5608381"/>
            <a:ext cx="4795172" cy="369332"/>
          </a:xfrm>
          <a:prstGeom prst="rect">
            <a:avLst/>
          </a:prstGeom>
          <a:noFill/>
        </p:spPr>
        <p:txBody>
          <a:bodyPr wrap="square" rtlCol="0">
            <a:spAutoFit/>
          </a:bodyPr>
          <a:lstStyle/>
          <a:p>
            <a:r>
              <a:rPr lang="en-US" dirty="0" smtClean="0">
                <a:sym typeface="Wingdings" panose="05000000000000000000" pitchFamily="2" charset="2"/>
              </a:rPr>
              <a:t>San              </a:t>
            </a:r>
            <a:r>
              <a:rPr lang="en-US" dirty="0" err="1" smtClean="0">
                <a:sym typeface="Wingdings" panose="05000000000000000000" pitchFamily="2" charset="2"/>
              </a:rPr>
              <a:t>ji</a:t>
            </a:r>
            <a:r>
              <a:rPr lang="en-US" dirty="0" smtClean="0">
                <a:sym typeface="Wingdings" panose="05000000000000000000" pitchFamily="2" charset="2"/>
              </a:rPr>
              <a:t>                 </a:t>
            </a:r>
            <a:r>
              <a:rPr lang="en-US" dirty="0" err="1" smtClean="0">
                <a:sym typeface="Wingdings" panose="05000000000000000000" pitchFamily="2" charset="2"/>
              </a:rPr>
              <a:t>han</a:t>
            </a:r>
            <a:r>
              <a:rPr lang="en-US" dirty="0" smtClean="0">
                <a:sym typeface="Wingdings" panose="05000000000000000000" pitchFamily="2" charset="2"/>
              </a:rPr>
              <a:t>             </a:t>
            </a:r>
            <a:r>
              <a:rPr lang="en-US" dirty="0" err="1" smtClean="0">
                <a:sym typeface="Wingdings" panose="05000000000000000000" pitchFamily="2" charset="2"/>
              </a:rPr>
              <a:t>desu</a:t>
            </a:r>
            <a:r>
              <a:rPr lang="en-US" dirty="0" smtClean="0">
                <a:sym typeface="Wingdings" panose="05000000000000000000" pitchFamily="2" charset="2"/>
              </a:rPr>
              <a:t>. </a:t>
            </a:r>
            <a:endParaRPr lang="en-US" dirty="0"/>
          </a:p>
        </p:txBody>
      </p:sp>
      <p:sp>
        <p:nvSpPr>
          <p:cNvPr id="35" name="TextBox 34"/>
          <p:cNvSpPr txBox="1"/>
          <p:nvPr/>
        </p:nvSpPr>
        <p:spPr>
          <a:xfrm>
            <a:off x="888511" y="5977713"/>
            <a:ext cx="1080423" cy="369332"/>
          </a:xfrm>
          <a:prstGeom prst="rect">
            <a:avLst/>
          </a:prstGeom>
          <a:noFill/>
        </p:spPr>
        <p:txBody>
          <a:bodyPr wrap="square" rtlCol="0">
            <a:spAutoFit/>
          </a:bodyPr>
          <a:lstStyle/>
          <a:p>
            <a:r>
              <a:rPr lang="en-US" dirty="0" smtClean="0">
                <a:solidFill>
                  <a:srgbClr val="3E72F4"/>
                </a:solidFill>
              </a:rPr>
              <a:t>three</a:t>
            </a:r>
            <a:endParaRPr lang="en-US" dirty="0">
              <a:solidFill>
                <a:srgbClr val="3E72F4"/>
              </a:solidFill>
            </a:endParaRPr>
          </a:p>
        </p:txBody>
      </p:sp>
      <p:sp>
        <p:nvSpPr>
          <p:cNvPr id="36" name="TextBox 35"/>
          <p:cNvSpPr txBox="1"/>
          <p:nvPr/>
        </p:nvSpPr>
        <p:spPr>
          <a:xfrm>
            <a:off x="1893413" y="5977713"/>
            <a:ext cx="1171575" cy="369332"/>
          </a:xfrm>
          <a:prstGeom prst="rect">
            <a:avLst/>
          </a:prstGeom>
          <a:noFill/>
        </p:spPr>
        <p:txBody>
          <a:bodyPr wrap="square" rtlCol="0">
            <a:spAutoFit/>
          </a:bodyPr>
          <a:lstStyle/>
          <a:p>
            <a:r>
              <a:rPr lang="en-US" dirty="0" smtClean="0">
                <a:solidFill>
                  <a:srgbClr val="3E72F4"/>
                </a:solidFill>
              </a:rPr>
              <a:t>(o’clock)</a:t>
            </a:r>
            <a:endParaRPr lang="en-US" dirty="0">
              <a:solidFill>
                <a:srgbClr val="3E72F4"/>
              </a:solidFill>
            </a:endParaRPr>
          </a:p>
        </p:txBody>
      </p:sp>
      <p:sp>
        <p:nvSpPr>
          <p:cNvPr id="37" name="TextBox 36"/>
          <p:cNvSpPr txBox="1"/>
          <p:nvPr/>
        </p:nvSpPr>
        <p:spPr>
          <a:xfrm>
            <a:off x="3124880" y="5977713"/>
            <a:ext cx="1080423" cy="369332"/>
          </a:xfrm>
          <a:prstGeom prst="rect">
            <a:avLst/>
          </a:prstGeom>
          <a:noFill/>
        </p:spPr>
        <p:txBody>
          <a:bodyPr wrap="square" rtlCol="0">
            <a:spAutoFit/>
          </a:bodyPr>
          <a:lstStyle/>
          <a:p>
            <a:r>
              <a:rPr lang="en-US" dirty="0" smtClean="0">
                <a:solidFill>
                  <a:srgbClr val="3E72F4"/>
                </a:solidFill>
              </a:rPr>
              <a:t>thirty</a:t>
            </a:r>
            <a:endParaRPr lang="en-US" dirty="0">
              <a:solidFill>
                <a:srgbClr val="3E72F4"/>
              </a:solidFill>
            </a:endParaRPr>
          </a:p>
        </p:txBody>
      </p:sp>
      <p:sp>
        <p:nvSpPr>
          <p:cNvPr id="41" name="TextBox 40"/>
          <p:cNvSpPr txBox="1"/>
          <p:nvPr/>
        </p:nvSpPr>
        <p:spPr>
          <a:xfrm>
            <a:off x="4348842" y="5977713"/>
            <a:ext cx="1080423" cy="369332"/>
          </a:xfrm>
          <a:prstGeom prst="rect">
            <a:avLst/>
          </a:prstGeom>
          <a:noFill/>
        </p:spPr>
        <p:txBody>
          <a:bodyPr wrap="square" rtlCol="0">
            <a:spAutoFit/>
          </a:bodyPr>
          <a:lstStyle/>
          <a:p>
            <a:r>
              <a:rPr lang="en-US" dirty="0" smtClean="0">
                <a:solidFill>
                  <a:srgbClr val="3E72F4"/>
                </a:solidFill>
              </a:rPr>
              <a:t>(it) is</a:t>
            </a:r>
            <a:endParaRPr lang="en-US" dirty="0">
              <a:solidFill>
                <a:srgbClr val="3E72F4"/>
              </a:solidFill>
            </a:endParaRPr>
          </a:p>
        </p:txBody>
      </p:sp>
    </p:spTree>
    <p:extLst>
      <p:ext uri="{BB962C8B-B14F-4D97-AF65-F5344CB8AC3E}">
        <p14:creationId xmlns:p14="http://schemas.microsoft.com/office/powerpoint/2010/main" val="216020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grpId="0" nodeType="clickEffect">
                                  <p:stCondLst>
                                    <p:cond delay="0"/>
                                  </p:stCondLst>
                                  <p:childTnLst>
                                    <p:animMotion origin="layout" path="M 2.5E-6 3.7037E-7 L 0.2151 3.7037E-7 C 0.31146 3.7037E-7 0.43047 -0.01458 0.43047 -0.02639 L 0.43047 -0.05278 " pathEditMode="relative" rAng="0" ptsTypes="AAAA">
                                      <p:cBhvr>
                                        <p:cTn id="6" dur="2000" fill="hold"/>
                                        <p:tgtEl>
                                          <p:spTgt spid="35"/>
                                        </p:tgtEl>
                                        <p:attrNameLst>
                                          <p:attrName>ppt_x</p:attrName>
                                          <p:attrName>ppt_y</p:attrName>
                                        </p:attrNameLst>
                                      </p:cBhvr>
                                      <p:rCtr x="21523" y="-2639"/>
                                    </p:animMotion>
                                  </p:childTnLst>
                                </p:cTn>
                              </p:par>
                            </p:childTnLst>
                          </p:cTn>
                        </p:par>
                      </p:childTnLst>
                    </p:cTn>
                  </p:par>
                  <p:par>
                    <p:cTn id="7" fill="hold">
                      <p:stCondLst>
                        <p:cond delay="indefinite"/>
                      </p:stCondLst>
                      <p:childTnLst>
                        <p:par>
                          <p:cTn id="8" fill="hold">
                            <p:stCondLst>
                              <p:cond delay="0"/>
                            </p:stCondLst>
                            <p:childTnLst>
                              <p:par>
                                <p:cTn id="9" presetID="43" presetClass="path" presetSubtype="0" accel="50000" decel="50000" fill="hold" grpId="0" nodeType="clickEffect">
                                  <p:stCondLst>
                                    <p:cond delay="0"/>
                                  </p:stCondLst>
                                  <p:childTnLst>
                                    <p:animMotion origin="layout" path="M 4.58333E-6 3.7037E-7 L 0.197 3.7037E-7 C 0.28515 3.7037E-7 0.39427 -0.01505 0.39427 -0.02708 L 0.39427 -0.05394 " pathEditMode="relative" rAng="0" ptsTypes="AAAA">
                                      <p:cBhvr>
                                        <p:cTn id="10" dur="2000" fill="hold"/>
                                        <p:tgtEl>
                                          <p:spTgt spid="36"/>
                                        </p:tgtEl>
                                        <p:attrNameLst>
                                          <p:attrName>ppt_x</p:attrName>
                                          <p:attrName>ppt_y</p:attrName>
                                        </p:attrNameLst>
                                      </p:cBhvr>
                                      <p:rCtr x="19714" y="-2708"/>
                                    </p:animMotion>
                                  </p:childTnLst>
                                </p:cTn>
                              </p:par>
                            </p:childTnLst>
                          </p:cTn>
                        </p:par>
                      </p:childTnLst>
                    </p:cTn>
                  </p:par>
                  <p:par>
                    <p:cTn id="11" fill="hold">
                      <p:stCondLst>
                        <p:cond delay="indefinite"/>
                      </p:stCondLst>
                      <p:childTnLst>
                        <p:par>
                          <p:cTn id="12" fill="hold">
                            <p:stCondLst>
                              <p:cond delay="0"/>
                            </p:stCondLst>
                            <p:childTnLst>
                              <p:par>
                                <p:cTn id="13" presetID="43" presetClass="path" presetSubtype="0" accel="50000" decel="50000" fill="hold" grpId="0" nodeType="clickEffect">
                                  <p:stCondLst>
                                    <p:cond delay="0"/>
                                  </p:stCondLst>
                                  <p:childTnLst>
                                    <p:animMotion origin="layout" path="M -8.33333E-7 3.7037E-7 L 0.18971 3.7037E-7 C 0.27474 3.7037E-7 0.37982 -0.01458 0.37982 -0.02639 L 0.37982 -0.05278 " pathEditMode="relative" rAng="0" ptsTypes="AAAA">
                                      <p:cBhvr>
                                        <p:cTn id="14" dur="2000" fill="hold"/>
                                        <p:tgtEl>
                                          <p:spTgt spid="37"/>
                                        </p:tgtEl>
                                        <p:attrNameLst>
                                          <p:attrName>ppt_x</p:attrName>
                                          <p:attrName>ppt_y</p:attrName>
                                        </p:attrNameLst>
                                      </p:cBhvr>
                                      <p:rCtr x="18984" y="-2639"/>
                                    </p:animMotion>
                                  </p:childTnLst>
                                </p:cTn>
                              </p:par>
                            </p:childTnLst>
                          </p:cTn>
                        </p:par>
                      </p:childTnLst>
                    </p:cTn>
                  </p:par>
                  <p:par>
                    <p:cTn id="15" fill="hold">
                      <p:stCondLst>
                        <p:cond delay="indefinite"/>
                      </p:stCondLst>
                      <p:childTnLst>
                        <p:par>
                          <p:cTn id="16" fill="hold">
                            <p:stCondLst>
                              <p:cond delay="0"/>
                            </p:stCondLst>
                            <p:childTnLst>
                              <p:par>
                                <p:cTn id="17" presetID="43" presetClass="path" presetSubtype="0" accel="50000" decel="50000" fill="hold" grpId="0" nodeType="clickEffect">
                                  <p:stCondLst>
                                    <p:cond delay="0"/>
                                  </p:stCondLst>
                                  <p:childTnLst>
                                    <p:animMotion origin="layout" path="M -1.45833E-6 3.7037E-7 L 0.04531 3.7037E-7 C 0.06563 3.7037E-7 0.09076 -0.01505 0.09076 -0.02708 L 0.09076 -0.05394 " pathEditMode="relative" rAng="0" ptsTypes="AAAA">
                                      <p:cBhvr>
                                        <p:cTn id="18" dur="2000" fill="hold"/>
                                        <p:tgtEl>
                                          <p:spTgt spid="41"/>
                                        </p:tgtEl>
                                        <p:attrNameLst>
                                          <p:attrName>ppt_x</p:attrName>
                                          <p:attrName>ppt_y</p:attrName>
                                        </p:attrNameLst>
                                      </p:cBhvr>
                                      <p:rCtr x="4531" y="-27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5" y="2233209"/>
            <a:ext cx="10058400" cy="617201"/>
          </a:xfrm>
        </p:spPr>
        <p:txBody>
          <a:bodyPr>
            <a:normAutofit/>
          </a:bodyPr>
          <a:lstStyle/>
          <a:p>
            <a:pPr marL="0" indent="0" algn="ctr">
              <a:buNone/>
            </a:pPr>
            <a:r>
              <a:rPr lang="en-US" sz="2800" dirty="0" smtClean="0"/>
              <a:t>to</a:t>
            </a:r>
          </a:p>
        </p:txBody>
      </p:sp>
      <p:sp>
        <p:nvSpPr>
          <p:cNvPr id="5" name="TextBox 4"/>
          <p:cNvSpPr txBox="1"/>
          <p:nvPr/>
        </p:nvSpPr>
        <p:spPr>
          <a:xfrm>
            <a:off x="1792091" y="1344097"/>
            <a:ext cx="8044069" cy="584775"/>
          </a:xfrm>
          <a:prstGeom prst="rect">
            <a:avLst/>
          </a:prstGeom>
          <a:noFill/>
        </p:spPr>
        <p:txBody>
          <a:bodyPr wrap="square" rtlCol="0">
            <a:spAutoFit/>
          </a:bodyPr>
          <a:lstStyle/>
          <a:p>
            <a:pPr algn="ctr"/>
            <a:r>
              <a:rPr lang="en-US" sz="3200" dirty="0" smtClean="0">
                <a:solidFill>
                  <a:srgbClr val="FF0000"/>
                </a:solidFill>
              </a:rPr>
              <a:t>FRESH SALSA</a:t>
            </a:r>
            <a:endParaRPr lang="en-US" sz="3200" dirty="0">
              <a:solidFill>
                <a:srgbClr val="FF0000"/>
              </a:solidFill>
            </a:endParaRPr>
          </a:p>
        </p:txBody>
      </p:sp>
      <p:sp>
        <p:nvSpPr>
          <p:cNvPr id="4" name="Rectangle 3"/>
          <p:cNvSpPr/>
          <p:nvPr/>
        </p:nvSpPr>
        <p:spPr>
          <a:xfrm>
            <a:off x="9459146" y="602776"/>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6" name="Rectangle 5"/>
          <p:cNvSpPr/>
          <p:nvPr/>
        </p:nvSpPr>
        <p:spPr>
          <a:xfrm rot="20575946">
            <a:off x="1327135" y="3220242"/>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7" name="Rectangle 6"/>
          <p:cNvSpPr/>
          <p:nvPr/>
        </p:nvSpPr>
        <p:spPr>
          <a:xfrm rot="2329388">
            <a:off x="9740630" y="3895788"/>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8" name="Rectangle 7"/>
          <p:cNvSpPr/>
          <p:nvPr/>
        </p:nvSpPr>
        <p:spPr>
          <a:xfrm>
            <a:off x="1122036" y="426066"/>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9" name="TextBox 8"/>
          <p:cNvSpPr txBox="1"/>
          <p:nvPr/>
        </p:nvSpPr>
        <p:spPr>
          <a:xfrm>
            <a:off x="1792091" y="2918328"/>
            <a:ext cx="8044069" cy="584775"/>
          </a:xfrm>
          <a:prstGeom prst="rect">
            <a:avLst/>
          </a:prstGeom>
          <a:noFill/>
        </p:spPr>
        <p:txBody>
          <a:bodyPr wrap="square" rtlCol="0">
            <a:spAutoFit/>
          </a:bodyPr>
          <a:lstStyle/>
          <a:p>
            <a:pPr algn="ctr"/>
            <a:r>
              <a:rPr lang="en-US" sz="3200" dirty="0" smtClean="0">
                <a:solidFill>
                  <a:srgbClr val="FF0000"/>
                </a:solidFill>
              </a:rPr>
              <a:t>FIRE SALE</a:t>
            </a:r>
            <a:endParaRPr lang="en-US" sz="3200" dirty="0">
              <a:solidFill>
                <a:srgbClr val="FF0000"/>
              </a:solidFill>
            </a:endParaRPr>
          </a:p>
        </p:txBody>
      </p:sp>
      <p:sp>
        <p:nvSpPr>
          <p:cNvPr id="10" name="Content Placeholder 2"/>
          <p:cNvSpPr txBox="1">
            <a:spLocks/>
          </p:cNvSpPr>
          <p:nvPr/>
        </p:nvSpPr>
        <p:spPr>
          <a:xfrm>
            <a:off x="784925" y="720033"/>
            <a:ext cx="10058400" cy="74106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800" dirty="0" smtClean="0"/>
              <a:t>Can you change</a:t>
            </a:r>
          </a:p>
        </p:txBody>
      </p:sp>
      <p:sp>
        <p:nvSpPr>
          <p:cNvPr id="11" name="Content Placeholder 2"/>
          <p:cNvSpPr txBox="1">
            <a:spLocks/>
          </p:cNvSpPr>
          <p:nvPr/>
        </p:nvSpPr>
        <p:spPr>
          <a:xfrm>
            <a:off x="784925" y="3836913"/>
            <a:ext cx="10058400" cy="183037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800" dirty="0" smtClean="0"/>
              <a:t>in just SIX moves?!</a:t>
            </a:r>
          </a:p>
          <a:p>
            <a:pPr marL="0" indent="0" algn="ctr">
              <a:buFont typeface="Wingdings" pitchFamily="2" charset="2"/>
              <a:buNone/>
            </a:pPr>
            <a:endParaRPr lang="en-US" sz="2800" dirty="0"/>
          </a:p>
          <a:p>
            <a:pPr marL="0" indent="0" algn="ctr">
              <a:buFont typeface="Wingdings" pitchFamily="2" charset="2"/>
              <a:buNone/>
            </a:pPr>
            <a:r>
              <a:rPr lang="en-US" dirty="0" smtClean="0">
                <a:solidFill>
                  <a:srgbClr val="FF0000"/>
                </a:solidFill>
              </a:rPr>
              <a:t>Hint</a:t>
            </a:r>
            <a:r>
              <a:rPr lang="en-US" dirty="0" smtClean="0"/>
              <a:t>: one move = remove, add, or move a letter</a:t>
            </a:r>
          </a:p>
        </p:txBody>
      </p:sp>
      <p:sp>
        <p:nvSpPr>
          <p:cNvPr id="12" name="TextBox 11"/>
          <p:cNvSpPr txBox="1"/>
          <p:nvPr/>
        </p:nvSpPr>
        <p:spPr>
          <a:xfrm>
            <a:off x="928689" y="5573927"/>
            <a:ext cx="10715624" cy="461665"/>
          </a:xfrm>
          <a:prstGeom prst="rect">
            <a:avLst/>
          </a:prstGeom>
          <a:noFill/>
        </p:spPr>
        <p:txBody>
          <a:bodyPr wrap="square" rtlCol="0">
            <a:spAutoFit/>
          </a:bodyPr>
          <a:lstStyle/>
          <a:p>
            <a:r>
              <a:rPr lang="en-US" sz="2400" dirty="0" smtClean="0">
                <a:solidFill>
                  <a:srgbClr val="3E72F4"/>
                </a:solidFill>
              </a:rPr>
              <a:t>1. Add I   2. Remove S   3. Remove H   4. Remove S   5. Remove A   6. Add E </a:t>
            </a:r>
            <a:endParaRPr lang="en-US" sz="2400" dirty="0">
              <a:solidFill>
                <a:srgbClr val="3E72F4"/>
              </a:solidFill>
            </a:endParaRPr>
          </a:p>
        </p:txBody>
      </p:sp>
      <p:sp>
        <p:nvSpPr>
          <p:cNvPr id="13" name="TextBox 12"/>
          <p:cNvSpPr txBox="1"/>
          <p:nvPr/>
        </p:nvSpPr>
        <p:spPr>
          <a:xfrm>
            <a:off x="7386638" y="6299060"/>
            <a:ext cx="4132135" cy="369332"/>
          </a:xfrm>
          <a:prstGeom prst="rect">
            <a:avLst/>
          </a:prstGeom>
          <a:noFill/>
        </p:spPr>
        <p:txBody>
          <a:bodyPr wrap="square" rtlCol="0">
            <a:spAutoFit/>
          </a:bodyPr>
          <a:lstStyle/>
          <a:p>
            <a:r>
              <a:rPr lang="en-US" i="1" dirty="0" smtClean="0"/>
              <a:t>Source:  Blake Allen and Patrick </a:t>
            </a:r>
            <a:r>
              <a:rPr lang="en-US" i="1" dirty="0" err="1" smtClean="0"/>
              <a:t>Littell</a:t>
            </a:r>
            <a:endParaRPr lang="en-US" i="1" dirty="0"/>
          </a:p>
        </p:txBody>
      </p:sp>
    </p:spTree>
    <p:extLst>
      <p:ext uri="{BB962C8B-B14F-4D97-AF65-F5344CB8AC3E}">
        <p14:creationId xmlns:p14="http://schemas.microsoft.com/office/powerpoint/2010/main" val="25295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autocorrect work?</a:t>
            </a:r>
            <a:endParaRPr lang="en-US" dirty="0"/>
          </a:p>
        </p:txBody>
      </p:sp>
      <p:sp>
        <p:nvSpPr>
          <p:cNvPr id="4" name="TextBox 3"/>
          <p:cNvSpPr txBox="1"/>
          <p:nvPr/>
        </p:nvSpPr>
        <p:spPr>
          <a:xfrm>
            <a:off x="1069848" y="2093976"/>
            <a:ext cx="9636918" cy="369332"/>
          </a:xfrm>
          <a:prstGeom prst="rect">
            <a:avLst/>
          </a:prstGeom>
          <a:noFill/>
        </p:spPr>
        <p:txBody>
          <a:bodyPr wrap="square" rtlCol="0">
            <a:spAutoFit/>
          </a:bodyPr>
          <a:lstStyle/>
          <a:p>
            <a:r>
              <a:rPr lang="en-US" dirty="0" smtClean="0">
                <a:solidFill>
                  <a:srgbClr val="FF0000"/>
                </a:solidFill>
              </a:rPr>
              <a:t>Edit distance</a:t>
            </a:r>
            <a:r>
              <a:rPr lang="en-US" dirty="0"/>
              <a:t> </a:t>
            </a:r>
            <a:r>
              <a:rPr lang="en-US" dirty="0" smtClean="0"/>
              <a:t>is used in computer science to tell how different two pieces of text are. </a:t>
            </a:r>
            <a:endParaRPr lang="en-US" dirty="0"/>
          </a:p>
        </p:txBody>
      </p:sp>
      <p:sp>
        <p:nvSpPr>
          <p:cNvPr id="5" name="TextBox 4"/>
          <p:cNvSpPr txBox="1"/>
          <p:nvPr/>
        </p:nvSpPr>
        <p:spPr>
          <a:xfrm>
            <a:off x="1069848" y="2463308"/>
            <a:ext cx="9636918" cy="369332"/>
          </a:xfrm>
          <a:prstGeom prst="rect">
            <a:avLst/>
          </a:prstGeom>
          <a:noFill/>
        </p:spPr>
        <p:txBody>
          <a:bodyPr wrap="square" rtlCol="0">
            <a:spAutoFit/>
          </a:bodyPr>
          <a:lstStyle/>
          <a:p>
            <a:r>
              <a:rPr lang="en-US" dirty="0" smtClean="0"/>
              <a:t>Each time you </a:t>
            </a:r>
            <a:r>
              <a:rPr lang="en-US" dirty="0" smtClean="0">
                <a:solidFill>
                  <a:srgbClr val="FF0000"/>
                </a:solidFill>
              </a:rPr>
              <a:t>remove</a:t>
            </a:r>
            <a:r>
              <a:rPr lang="en-US" dirty="0" smtClean="0"/>
              <a:t>, </a:t>
            </a:r>
            <a:r>
              <a:rPr lang="en-US" dirty="0" smtClean="0">
                <a:solidFill>
                  <a:srgbClr val="FF0000"/>
                </a:solidFill>
              </a:rPr>
              <a:t>add</a:t>
            </a:r>
            <a:r>
              <a:rPr lang="en-US" dirty="0" smtClean="0"/>
              <a:t>, or </a:t>
            </a:r>
            <a:r>
              <a:rPr lang="en-US" dirty="0" smtClean="0">
                <a:solidFill>
                  <a:srgbClr val="FF0000"/>
                </a:solidFill>
              </a:rPr>
              <a:t>move</a:t>
            </a:r>
            <a:r>
              <a:rPr lang="en-US" dirty="0" smtClean="0"/>
              <a:t> a letter, it adds one to the edit distance. </a:t>
            </a:r>
            <a:endParaRPr lang="en-US" dirty="0"/>
          </a:p>
        </p:txBody>
      </p:sp>
      <p:sp>
        <p:nvSpPr>
          <p:cNvPr id="6" name="TextBox 5"/>
          <p:cNvSpPr txBox="1"/>
          <p:nvPr/>
        </p:nvSpPr>
        <p:spPr>
          <a:xfrm>
            <a:off x="1069848" y="3201972"/>
            <a:ext cx="9636918" cy="646331"/>
          </a:xfrm>
          <a:prstGeom prst="rect">
            <a:avLst/>
          </a:prstGeom>
          <a:noFill/>
        </p:spPr>
        <p:txBody>
          <a:bodyPr wrap="square" rtlCol="0">
            <a:spAutoFit/>
          </a:bodyPr>
          <a:lstStyle/>
          <a:p>
            <a:r>
              <a:rPr lang="en-US" dirty="0"/>
              <a:t>I</a:t>
            </a:r>
            <a:r>
              <a:rPr lang="en-US" dirty="0" smtClean="0"/>
              <a:t>n the problem you just solved, </a:t>
            </a:r>
            <a:r>
              <a:rPr lang="en-US" dirty="0" smtClean="0">
                <a:solidFill>
                  <a:srgbClr val="FF0000"/>
                </a:solidFill>
              </a:rPr>
              <a:t>for example</a:t>
            </a:r>
            <a:r>
              <a:rPr lang="en-US" dirty="0" smtClean="0"/>
              <a:t>, the edit distance between </a:t>
            </a:r>
            <a:r>
              <a:rPr lang="en-US" dirty="0" smtClean="0">
                <a:solidFill>
                  <a:srgbClr val="FF0000"/>
                </a:solidFill>
              </a:rPr>
              <a:t>CORNER MALL </a:t>
            </a:r>
            <a:r>
              <a:rPr lang="en-US" dirty="0" smtClean="0"/>
              <a:t>and </a:t>
            </a:r>
            <a:r>
              <a:rPr lang="en-US" dirty="0" smtClean="0">
                <a:solidFill>
                  <a:srgbClr val="FF0000"/>
                </a:solidFill>
              </a:rPr>
              <a:t>CORN MAZE </a:t>
            </a:r>
            <a:r>
              <a:rPr lang="en-US" dirty="0" smtClean="0"/>
              <a:t>was </a:t>
            </a:r>
            <a:r>
              <a:rPr lang="en-US" dirty="0">
                <a:solidFill>
                  <a:srgbClr val="3E72F4"/>
                </a:solidFill>
              </a:rPr>
              <a:t>6</a:t>
            </a:r>
            <a:r>
              <a:rPr lang="en-US" dirty="0" smtClean="0"/>
              <a:t>.</a:t>
            </a:r>
            <a:endParaRPr lang="en-US" dirty="0"/>
          </a:p>
        </p:txBody>
      </p:sp>
      <p:sp>
        <p:nvSpPr>
          <p:cNvPr id="7" name="TextBox 6"/>
          <p:cNvSpPr txBox="1"/>
          <p:nvPr/>
        </p:nvSpPr>
        <p:spPr>
          <a:xfrm>
            <a:off x="1069848" y="4094046"/>
            <a:ext cx="9636918" cy="923330"/>
          </a:xfrm>
          <a:prstGeom prst="rect">
            <a:avLst/>
          </a:prstGeom>
          <a:noFill/>
        </p:spPr>
        <p:txBody>
          <a:bodyPr wrap="square" rtlCol="0">
            <a:spAutoFit/>
          </a:bodyPr>
          <a:lstStyle/>
          <a:p>
            <a:r>
              <a:rPr lang="en-US" dirty="0" smtClean="0">
                <a:solidFill>
                  <a:srgbClr val="FF0000"/>
                </a:solidFill>
              </a:rPr>
              <a:t>Autocorrect</a:t>
            </a:r>
            <a:r>
              <a:rPr lang="en-US" dirty="0" smtClean="0"/>
              <a:t> works by identifying misspelled words (by choosing words that don’t match the list in its dictionary), then changes them to </a:t>
            </a:r>
            <a:r>
              <a:rPr lang="en-US" dirty="0" smtClean="0">
                <a:solidFill>
                  <a:srgbClr val="FF0000"/>
                </a:solidFill>
              </a:rPr>
              <a:t>a</a:t>
            </a:r>
            <a:r>
              <a:rPr lang="en-US" dirty="0" smtClean="0"/>
              <a:t> </a:t>
            </a:r>
            <a:r>
              <a:rPr lang="en-US" dirty="0" smtClean="0">
                <a:solidFill>
                  <a:srgbClr val="FF0000"/>
                </a:solidFill>
              </a:rPr>
              <a:t>similar word </a:t>
            </a:r>
            <a:r>
              <a:rPr lang="en-US" dirty="0" smtClean="0"/>
              <a:t>– that is, a word with a small edit distance.</a:t>
            </a:r>
            <a:endParaRPr lang="en-US" dirty="0"/>
          </a:p>
        </p:txBody>
      </p:sp>
      <p:sp>
        <p:nvSpPr>
          <p:cNvPr id="8" name="TextBox 7"/>
          <p:cNvSpPr txBox="1"/>
          <p:nvPr/>
        </p:nvSpPr>
        <p:spPr>
          <a:xfrm>
            <a:off x="1069848" y="5127383"/>
            <a:ext cx="9636918" cy="646331"/>
          </a:xfrm>
          <a:prstGeom prst="rect">
            <a:avLst/>
          </a:prstGeom>
          <a:noFill/>
        </p:spPr>
        <p:txBody>
          <a:bodyPr wrap="square" rtlCol="0">
            <a:spAutoFit/>
          </a:bodyPr>
          <a:lstStyle/>
          <a:p>
            <a:r>
              <a:rPr lang="en-US" dirty="0" smtClean="0">
                <a:solidFill>
                  <a:srgbClr val="FF0000"/>
                </a:solidFill>
              </a:rPr>
              <a:t>Spell check </a:t>
            </a:r>
            <a:r>
              <a:rPr lang="en-US" dirty="0" smtClean="0"/>
              <a:t>works this way too, though it gives you a </a:t>
            </a:r>
            <a:r>
              <a:rPr lang="en-US" dirty="0" smtClean="0">
                <a:solidFill>
                  <a:srgbClr val="FF0000"/>
                </a:solidFill>
              </a:rPr>
              <a:t>list of options </a:t>
            </a:r>
            <a:r>
              <a:rPr lang="en-US" dirty="0" smtClean="0"/>
              <a:t>to choose from in the order of smallest to largest edit distance.</a:t>
            </a:r>
            <a:endParaRPr lang="en-US" dirty="0"/>
          </a:p>
        </p:txBody>
      </p:sp>
      <p:sp>
        <p:nvSpPr>
          <p:cNvPr id="9" name="Rounded Rectangle 8"/>
          <p:cNvSpPr/>
          <p:nvPr/>
        </p:nvSpPr>
        <p:spPr>
          <a:xfrm>
            <a:off x="855478" y="3078383"/>
            <a:ext cx="10065657" cy="899886"/>
          </a:xfrm>
          <a:prstGeom prst="roundRect">
            <a:avLst/>
          </a:prstGeom>
          <a:noFill/>
          <a:ln w="28575">
            <a:solidFill>
              <a:srgbClr val="3E7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53819" y="5840083"/>
            <a:ext cx="4666890" cy="577081"/>
          </a:xfrm>
          <a:prstGeom prst="rect">
            <a:avLst/>
          </a:prstGeom>
          <a:noFill/>
        </p:spPr>
        <p:txBody>
          <a:bodyPr wrap="square" rtlCol="0">
            <a:spAutoFit/>
          </a:bodyPr>
          <a:lstStyle/>
          <a:p>
            <a:r>
              <a:rPr lang="en-US" sz="1050" dirty="0" smtClean="0"/>
              <a:t>Autocorrect and spell check need to know more than just edit distance.   They also need to know which spelling errors are most likely and which typos are most likely. </a:t>
            </a:r>
            <a:endParaRPr lang="en-US" sz="1050" dirty="0"/>
          </a:p>
        </p:txBody>
      </p:sp>
    </p:spTree>
    <p:extLst>
      <p:ext uri="{BB962C8B-B14F-4D97-AF65-F5344CB8AC3E}">
        <p14:creationId xmlns:p14="http://schemas.microsoft.com/office/powerpoint/2010/main" val="1158769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autocorrect work?</a:t>
            </a:r>
            <a:endParaRPr lang="en-US" dirty="0"/>
          </a:p>
        </p:txBody>
      </p:sp>
      <p:sp>
        <p:nvSpPr>
          <p:cNvPr id="4" name="TextBox 3"/>
          <p:cNvSpPr txBox="1"/>
          <p:nvPr/>
        </p:nvSpPr>
        <p:spPr>
          <a:xfrm>
            <a:off x="1069848" y="2093976"/>
            <a:ext cx="9636918" cy="369332"/>
          </a:xfrm>
          <a:prstGeom prst="rect">
            <a:avLst/>
          </a:prstGeom>
          <a:noFill/>
        </p:spPr>
        <p:txBody>
          <a:bodyPr wrap="square" rtlCol="0">
            <a:spAutoFit/>
          </a:bodyPr>
          <a:lstStyle/>
          <a:p>
            <a:r>
              <a:rPr lang="en-US" dirty="0" smtClean="0">
                <a:solidFill>
                  <a:srgbClr val="FF0000"/>
                </a:solidFill>
              </a:rPr>
              <a:t>Edit distance</a:t>
            </a:r>
            <a:r>
              <a:rPr lang="en-US" dirty="0"/>
              <a:t> </a:t>
            </a:r>
            <a:r>
              <a:rPr lang="en-US" dirty="0" smtClean="0"/>
              <a:t>is used in computer science to tell how different two pieces of text are. </a:t>
            </a:r>
            <a:endParaRPr lang="en-US" dirty="0"/>
          </a:p>
        </p:txBody>
      </p:sp>
      <p:sp>
        <p:nvSpPr>
          <p:cNvPr id="5" name="TextBox 4"/>
          <p:cNvSpPr txBox="1"/>
          <p:nvPr/>
        </p:nvSpPr>
        <p:spPr>
          <a:xfrm>
            <a:off x="1069848" y="2463308"/>
            <a:ext cx="9636918" cy="369332"/>
          </a:xfrm>
          <a:prstGeom prst="rect">
            <a:avLst/>
          </a:prstGeom>
          <a:noFill/>
        </p:spPr>
        <p:txBody>
          <a:bodyPr wrap="square" rtlCol="0">
            <a:spAutoFit/>
          </a:bodyPr>
          <a:lstStyle/>
          <a:p>
            <a:r>
              <a:rPr lang="en-US" dirty="0" smtClean="0"/>
              <a:t>Each time you </a:t>
            </a:r>
            <a:r>
              <a:rPr lang="en-US" dirty="0" smtClean="0">
                <a:solidFill>
                  <a:srgbClr val="FF0000"/>
                </a:solidFill>
              </a:rPr>
              <a:t>remove</a:t>
            </a:r>
            <a:r>
              <a:rPr lang="en-US" dirty="0" smtClean="0"/>
              <a:t>, </a:t>
            </a:r>
            <a:r>
              <a:rPr lang="en-US" dirty="0" smtClean="0">
                <a:solidFill>
                  <a:srgbClr val="FF0000"/>
                </a:solidFill>
              </a:rPr>
              <a:t>add</a:t>
            </a:r>
            <a:r>
              <a:rPr lang="en-US" dirty="0" smtClean="0"/>
              <a:t>, or </a:t>
            </a:r>
            <a:r>
              <a:rPr lang="en-US" dirty="0" smtClean="0">
                <a:solidFill>
                  <a:srgbClr val="FF0000"/>
                </a:solidFill>
              </a:rPr>
              <a:t>move</a:t>
            </a:r>
            <a:r>
              <a:rPr lang="en-US" dirty="0" smtClean="0"/>
              <a:t> a letter, it adds one to the edit distance. </a:t>
            </a:r>
            <a:endParaRPr lang="en-US" dirty="0"/>
          </a:p>
        </p:txBody>
      </p:sp>
      <p:sp>
        <p:nvSpPr>
          <p:cNvPr id="6" name="TextBox 5"/>
          <p:cNvSpPr txBox="1"/>
          <p:nvPr/>
        </p:nvSpPr>
        <p:spPr>
          <a:xfrm>
            <a:off x="1069848" y="3201972"/>
            <a:ext cx="9636918" cy="646331"/>
          </a:xfrm>
          <a:prstGeom prst="rect">
            <a:avLst/>
          </a:prstGeom>
          <a:noFill/>
        </p:spPr>
        <p:txBody>
          <a:bodyPr wrap="square" rtlCol="0">
            <a:spAutoFit/>
          </a:bodyPr>
          <a:lstStyle/>
          <a:p>
            <a:r>
              <a:rPr lang="en-US" dirty="0"/>
              <a:t>I</a:t>
            </a:r>
            <a:r>
              <a:rPr lang="en-US" dirty="0" smtClean="0"/>
              <a:t>n the problem you just solved, </a:t>
            </a:r>
            <a:r>
              <a:rPr lang="en-US" dirty="0" smtClean="0">
                <a:solidFill>
                  <a:srgbClr val="FF0000"/>
                </a:solidFill>
              </a:rPr>
              <a:t>for example</a:t>
            </a:r>
            <a:r>
              <a:rPr lang="en-US" dirty="0" smtClean="0"/>
              <a:t>, the edit distance between </a:t>
            </a:r>
            <a:r>
              <a:rPr lang="en-US" dirty="0" smtClean="0">
                <a:solidFill>
                  <a:srgbClr val="FF0000"/>
                </a:solidFill>
              </a:rPr>
              <a:t>FRESH SALSA </a:t>
            </a:r>
            <a:r>
              <a:rPr lang="en-US" dirty="0" smtClean="0"/>
              <a:t>and </a:t>
            </a:r>
            <a:r>
              <a:rPr lang="en-US" dirty="0" smtClean="0">
                <a:solidFill>
                  <a:srgbClr val="FF0000"/>
                </a:solidFill>
              </a:rPr>
              <a:t>FIRE SALE </a:t>
            </a:r>
            <a:r>
              <a:rPr lang="en-US" dirty="0" smtClean="0"/>
              <a:t>was </a:t>
            </a:r>
            <a:r>
              <a:rPr lang="en-US" dirty="0">
                <a:solidFill>
                  <a:srgbClr val="3E72F4"/>
                </a:solidFill>
              </a:rPr>
              <a:t>6</a:t>
            </a:r>
            <a:r>
              <a:rPr lang="en-US" dirty="0" smtClean="0"/>
              <a:t>.</a:t>
            </a:r>
            <a:endParaRPr lang="en-US" dirty="0"/>
          </a:p>
        </p:txBody>
      </p:sp>
      <p:sp>
        <p:nvSpPr>
          <p:cNvPr id="8" name="TextBox 7"/>
          <p:cNvSpPr txBox="1"/>
          <p:nvPr/>
        </p:nvSpPr>
        <p:spPr>
          <a:xfrm>
            <a:off x="1069848" y="5127383"/>
            <a:ext cx="9636918" cy="646331"/>
          </a:xfrm>
          <a:prstGeom prst="rect">
            <a:avLst/>
          </a:prstGeom>
          <a:noFill/>
        </p:spPr>
        <p:txBody>
          <a:bodyPr wrap="square" rtlCol="0">
            <a:spAutoFit/>
          </a:bodyPr>
          <a:lstStyle/>
          <a:p>
            <a:r>
              <a:rPr lang="en-US" dirty="0" smtClean="0">
                <a:solidFill>
                  <a:srgbClr val="FF0000"/>
                </a:solidFill>
              </a:rPr>
              <a:t>Spell check </a:t>
            </a:r>
            <a:r>
              <a:rPr lang="en-US" dirty="0" smtClean="0"/>
              <a:t>works this way too, though it gives you a </a:t>
            </a:r>
            <a:r>
              <a:rPr lang="en-US" dirty="0" smtClean="0">
                <a:solidFill>
                  <a:srgbClr val="FF0000"/>
                </a:solidFill>
              </a:rPr>
              <a:t>list of options </a:t>
            </a:r>
            <a:r>
              <a:rPr lang="en-US" dirty="0" smtClean="0"/>
              <a:t>to choose from in the order of smallest to largest edit distance.</a:t>
            </a:r>
            <a:endParaRPr lang="en-US" dirty="0"/>
          </a:p>
        </p:txBody>
      </p:sp>
      <p:sp>
        <p:nvSpPr>
          <p:cNvPr id="9" name="Rounded Rectangle 8"/>
          <p:cNvSpPr/>
          <p:nvPr/>
        </p:nvSpPr>
        <p:spPr>
          <a:xfrm>
            <a:off x="855478" y="3078383"/>
            <a:ext cx="10065657" cy="899886"/>
          </a:xfrm>
          <a:prstGeom prst="roundRect">
            <a:avLst/>
          </a:prstGeom>
          <a:noFill/>
          <a:ln w="28575">
            <a:solidFill>
              <a:srgbClr val="3E7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848" y="4117789"/>
            <a:ext cx="9636918" cy="923330"/>
          </a:xfrm>
          <a:prstGeom prst="rect">
            <a:avLst/>
          </a:prstGeom>
          <a:noFill/>
        </p:spPr>
        <p:txBody>
          <a:bodyPr wrap="square" rtlCol="0">
            <a:spAutoFit/>
          </a:bodyPr>
          <a:lstStyle/>
          <a:p>
            <a:r>
              <a:rPr lang="en-US" dirty="0" smtClean="0">
                <a:solidFill>
                  <a:srgbClr val="FF0000"/>
                </a:solidFill>
              </a:rPr>
              <a:t>Autocorrect</a:t>
            </a:r>
            <a:r>
              <a:rPr lang="en-US" dirty="0" smtClean="0"/>
              <a:t> works by identifying misspelled words (by choosing words that don’t match the list in its dictionary), then changes them to </a:t>
            </a:r>
            <a:r>
              <a:rPr lang="en-US" dirty="0" smtClean="0">
                <a:solidFill>
                  <a:srgbClr val="FF0000"/>
                </a:solidFill>
              </a:rPr>
              <a:t>a</a:t>
            </a:r>
            <a:r>
              <a:rPr lang="en-US" dirty="0" smtClean="0"/>
              <a:t> </a:t>
            </a:r>
            <a:r>
              <a:rPr lang="en-US" dirty="0" smtClean="0">
                <a:solidFill>
                  <a:srgbClr val="FF0000"/>
                </a:solidFill>
              </a:rPr>
              <a:t>similar word </a:t>
            </a:r>
            <a:r>
              <a:rPr lang="en-US" dirty="0" smtClean="0"/>
              <a:t>– that is, a word with a small edit distance.</a:t>
            </a:r>
            <a:endParaRPr lang="en-US" dirty="0"/>
          </a:p>
        </p:txBody>
      </p:sp>
      <p:sp>
        <p:nvSpPr>
          <p:cNvPr id="11" name="TextBox 10"/>
          <p:cNvSpPr txBox="1"/>
          <p:nvPr/>
        </p:nvSpPr>
        <p:spPr>
          <a:xfrm>
            <a:off x="5753819" y="5840083"/>
            <a:ext cx="4666890" cy="577081"/>
          </a:xfrm>
          <a:prstGeom prst="rect">
            <a:avLst/>
          </a:prstGeom>
          <a:noFill/>
        </p:spPr>
        <p:txBody>
          <a:bodyPr wrap="square" rtlCol="0">
            <a:spAutoFit/>
          </a:bodyPr>
          <a:lstStyle/>
          <a:p>
            <a:r>
              <a:rPr lang="en-US" sz="1050" dirty="0" smtClean="0"/>
              <a:t>Autocorrect and spell check need to know more than just edit distance.   They also need to know which spelling errors are most likely and which typos are most likely. </a:t>
            </a:r>
            <a:endParaRPr lang="en-US" sz="1050" dirty="0"/>
          </a:p>
        </p:txBody>
      </p:sp>
    </p:spTree>
    <p:extLst>
      <p:ext uri="{BB962C8B-B14F-4D97-AF65-F5344CB8AC3E}">
        <p14:creationId xmlns:p14="http://schemas.microsoft.com/office/powerpoint/2010/main" val="1684820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GUESS THE LANGUAGE?</a:t>
            </a:r>
            <a:endParaRPr lang="en-US" dirty="0"/>
          </a:p>
        </p:txBody>
      </p:sp>
      <p:sp>
        <p:nvSpPr>
          <p:cNvPr id="5" name="TextBox 4"/>
          <p:cNvSpPr txBox="1"/>
          <p:nvPr/>
        </p:nvSpPr>
        <p:spPr>
          <a:xfrm>
            <a:off x="4342541" y="5224429"/>
            <a:ext cx="2821781" cy="769441"/>
          </a:xfrm>
          <a:prstGeom prst="rect">
            <a:avLst/>
          </a:prstGeom>
          <a:noFill/>
        </p:spPr>
        <p:txBody>
          <a:bodyPr wrap="square" rtlCol="0">
            <a:spAutoFit/>
          </a:bodyPr>
          <a:lstStyle/>
          <a:p>
            <a:r>
              <a:rPr lang="en-US" sz="4400" dirty="0" smtClean="0">
                <a:solidFill>
                  <a:srgbClr val="3E72F4"/>
                </a:solidFill>
              </a:rPr>
              <a:t>Cherokee</a:t>
            </a:r>
            <a:endParaRPr lang="en-US" sz="4400" dirty="0">
              <a:solidFill>
                <a:srgbClr val="3E72F4"/>
              </a:solidFill>
            </a:endParaRPr>
          </a:p>
        </p:txBody>
      </p:sp>
      <p:sp>
        <p:nvSpPr>
          <p:cNvPr id="8" name="Content Placeholder 2"/>
          <p:cNvSpPr txBox="1">
            <a:spLocks/>
          </p:cNvSpPr>
          <p:nvPr/>
        </p:nvSpPr>
        <p:spPr>
          <a:xfrm>
            <a:off x="1069847" y="2121408"/>
            <a:ext cx="10058400" cy="4561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a:t>HINT #1:  </a:t>
            </a:r>
            <a:r>
              <a:rPr lang="en-US" dirty="0" smtClean="0"/>
              <a:t>It’s an indigenous language of the </a:t>
            </a:r>
            <a:r>
              <a:rPr lang="en-US" dirty="0" smtClean="0">
                <a:solidFill>
                  <a:srgbClr val="FF0000"/>
                </a:solidFill>
              </a:rPr>
              <a:t>United States</a:t>
            </a:r>
            <a:r>
              <a:rPr lang="en-US" dirty="0"/>
              <a:t>.</a:t>
            </a:r>
            <a:endParaRPr lang="en-US" dirty="0" smtClean="0"/>
          </a:p>
        </p:txBody>
      </p:sp>
      <p:sp>
        <p:nvSpPr>
          <p:cNvPr id="9" name="TextBox 8"/>
          <p:cNvSpPr txBox="1"/>
          <p:nvPr/>
        </p:nvSpPr>
        <p:spPr>
          <a:xfrm>
            <a:off x="1069846" y="4393431"/>
            <a:ext cx="9367173" cy="400110"/>
          </a:xfrm>
          <a:prstGeom prst="rect">
            <a:avLst/>
          </a:prstGeom>
          <a:noFill/>
        </p:spPr>
        <p:txBody>
          <a:bodyPr wrap="square" rtlCol="0">
            <a:spAutoFit/>
          </a:bodyPr>
          <a:lstStyle/>
          <a:p>
            <a:r>
              <a:rPr lang="en-US" sz="2000" dirty="0" smtClean="0"/>
              <a:t>HINT #3:  The name of the language, in the language, is </a:t>
            </a:r>
            <a:r>
              <a:rPr lang="en-US" sz="2000" dirty="0" err="1" smtClean="0">
                <a:solidFill>
                  <a:srgbClr val="FF0000"/>
                </a:solidFill>
              </a:rPr>
              <a:t>Tsalagi</a:t>
            </a:r>
            <a:r>
              <a:rPr lang="en-US" sz="2000" dirty="0" smtClean="0"/>
              <a:t>.</a:t>
            </a:r>
            <a:endParaRPr lang="en-US" sz="2000" dirty="0"/>
          </a:p>
        </p:txBody>
      </p:sp>
      <p:sp>
        <p:nvSpPr>
          <p:cNvPr id="10" name="TextBox 9"/>
          <p:cNvSpPr txBox="1"/>
          <p:nvPr/>
        </p:nvSpPr>
        <p:spPr>
          <a:xfrm>
            <a:off x="8458866" y="6277630"/>
            <a:ext cx="3081337" cy="369332"/>
          </a:xfrm>
          <a:prstGeom prst="rect">
            <a:avLst/>
          </a:prstGeom>
          <a:noFill/>
        </p:spPr>
        <p:txBody>
          <a:bodyPr wrap="square" rtlCol="0">
            <a:spAutoFit/>
          </a:bodyPr>
          <a:lstStyle/>
          <a:p>
            <a:r>
              <a:rPr lang="en-US" i="1" dirty="0" smtClean="0"/>
              <a:t>Source: www.omniglot.com</a:t>
            </a:r>
            <a:endParaRPr lang="en-US" i="1" dirty="0"/>
          </a:p>
        </p:txBody>
      </p:sp>
      <p:grpSp>
        <p:nvGrpSpPr>
          <p:cNvPr id="4" name="Group 3"/>
          <p:cNvGrpSpPr/>
          <p:nvPr/>
        </p:nvGrpSpPr>
        <p:grpSpPr>
          <a:xfrm>
            <a:off x="1069846" y="2792992"/>
            <a:ext cx="9610059" cy="1384995"/>
            <a:chOff x="1069846" y="2792992"/>
            <a:chExt cx="9610059" cy="1384995"/>
          </a:xfrm>
        </p:grpSpPr>
        <p:sp>
          <p:nvSpPr>
            <p:cNvPr id="6" name="Rectangle 5"/>
            <p:cNvSpPr/>
            <p:nvPr/>
          </p:nvSpPr>
          <p:spPr>
            <a:xfrm>
              <a:off x="1069846" y="2792992"/>
              <a:ext cx="9610059" cy="400110"/>
            </a:xfrm>
            <a:prstGeom prst="rect">
              <a:avLst/>
            </a:prstGeom>
          </p:spPr>
          <p:txBody>
            <a:bodyPr wrap="square">
              <a:spAutoFit/>
            </a:bodyPr>
            <a:lstStyle/>
            <a:p>
              <a:r>
                <a:rPr lang="en-US" sz="2000" dirty="0"/>
                <a:t>HINT #2:  </a:t>
              </a:r>
              <a:r>
                <a:rPr lang="en-US" sz="2000" dirty="0" smtClean="0"/>
                <a:t>Its </a:t>
              </a:r>
              <a:r>
                <a:rPr lang="en-US" sz="2000" dirty="0" smtClean="0">
                  <a:solidFill>
                    <a:srgbClr val="FF0000"/>
                  </a:solidFill>
                </a:rPr>
                <a:t>writing</a:t>
              </a:r>
              <a:r>
                <a:rPr lang="en-US" sz="2000" dirty="0" smtClean="0"/>
                <a:t> system looks like this:</a:t>
              </a:r>
              <a:endParaRPr lang="en-US" dirty="0" smtClean="0"/>
            </a:p>
          </p:txBody>
        </p:sp>
        <p:sp>
          <p:nvSpPr>
            <p:cNvPr id="3" name="TextBox 2"/>
            <p:cNvSpPr txBox="1"/>
            <p:nvPr/>
          </p:nvSpPr>
          <p:spPr>
            <a:xfrm>
              <a:off x="2328863" y="3408546"/>
              <a:ext cx="5522118" cy="769441"/>
            </a:xfrm>
            <a:prstGeom prst="rect">
              <a:avLst/>
            </a:prstGeom>
            <a:noFill/>
          </p:spPr>
          <p:txBody>
            <a:bodyPr wrap="square" rtlCol="0">
              <a:spAutoFit/>
            </a:bodyPr>
            <a:lstStyle/>
            <a:p>
              <a:r>
                <a:rPr lang="x-none" sz="4400" dirty="0"/>
                <a:t>ᏣᎳᎩ ᎦᏬᏂᎯᏍᏗ</a:t>
              </a:r>
              <a:endParaRPr lang="en-US" sz="4400" dirty="0"/>
            </a:p>
          </p:txBody>
        </p:sp>
      </p:grpSp>
    </p:spTree>
    <p:extLst>
      <p:ext uri="{BB962C8B-B14F-4D97-AF65-F5344CB8AC3E}">
        <p14:creationId xmlns:p14="http://schemas.microsoft.com/office/powerpoint/2010/main" val="376525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622" y="580030"/>
            <a:ext cx="11204812" cy="1009935"/>
          </a:xfrm>
        </p:spPr>
        <p:txBody>
          <a:bodyPr>
            <a:normAutofit/>
          </a:bodyPr>
          <a:lstStyle/>
          <a:p>
            <a:pPr marL="0" indent="0">
              <a:buNone/>
            </a:pPr>
            <a:r>
              <a:rPr lang="en-US" dirty="0">
                <a:solidFill>
                  <a:srgbClr val="FF0000"/>
                </a:solidFill>
              </a:rPr>
              <a:t>Professor Word </a:t>
            </a:r>
            <a:r>
              <a:rPr lang="en-US" dirty="0"/>
              <a:t>has invented a machine to </a:t>
            </a:r>
            <a:r>
              <a:rPr lang="en-US" dirty="0">
                <a:solidFill>
                  <a:srgbClr val="FF0000"/>
                </a:solidFill>
              </a:rPr>
              <a:t>read the newspaper aloud</a:t>
            </a:r>
            <a:r>
              <a:rPr lang="en-US" dirty="0"/>
              <a:t>, but it isn’t working right! </a:t>
            </a:r>
            <a:endParaRPr lang="en-US" dirty="0" smtClean="0"/>
          </a:p>
          <a:p>
            <a:pPr marL="0" indent="0">
              <a:buNone/>
            </a:pPr>
            <a:r>
              <a:rPr lang="en-US" dirty="0" smtClean="0"/>
              <a:t>This </a:t>
            </a:r>
            <a:r>
              <a:rPr lang="en-US" dirty="0"/>
              <a:t>ad it just read doesn’t make any </a:t>
            </a:r>
            <a:r>
              <a:rPr lang="en-US" dirty="0" smtClean="0"/>
              <a:t>sense…</a:t>
            </a:r>
          </a:p>
        </p:txBody>
      </p:sp>
      <p:sp>
        <p:nvSpPr>
          <p:cNvPr id="4" name="Content Placeholder 2"/>
          <p:cNvSpPr txBox="1">
            <a:spLocks/>
          </p:cNvSpPr>
          <p:nvPr/>
        </p:nvSpPr>
        <p:spPr>
          <a:xfrm>
            <a:off x="784925" y="5088708"/>
            <a:ext cx="10058400" cy="4561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Can you figure out which </a:t>
            </a:r>
            <a:r>
              <a:rPr lang="en-US" dirty="0" smtClean="0">
                <a:solidFill>
                  <a:srgbClr val="FF0000"/>
                </a:solidFill>
              </a:rPr>
              <a:t>THREE MISTAKES </a:t>
            </a:r>
            <a:r>
              <a:rPr lang="en-US" dirty="0" smtClean="0"/>
              <a:t>the machine is making?</a:t>
            </a:r>
          </a:p>
        </p:txBody>
      </p:sp>
      <p:sp>
        <p:nvSpPr>
          <p:cNvPr id="5" name="TextBox 4"/>
          <p:cNvSpPr txBox="1"/>
          <p:nvPr/>
        </p:nvSpPr>
        <p:spPr>
          <a:xfrm>
            <a:off x="1230277" y="1730964"/>
            <a:ext cx="9722052" cy="2677656"/>
          </a:xfrm>
          <a:prstGeom prst="rect">
            <a:avLst/>
          </a:prstGeom>
          <a:noFill/>
        </p:spPr>
        <p:txBody>
          <a:bodyPr wrap="square" rtlCol="0">
            <a:spAutoFit/>
          </a:bodyPr>
          <a:lstStyle/>
          <a:p>
            <a:r>
              <a:rPr lang="en-US" sz="2400" dirty="0"/>
              <a:t>“Do you love docks? </a:t>
            </a:r>
            <a:r>
              <a:rPr lang="en-US" sz="2400" dirty="0" smtClean="0"/>
              <a:t>We</a:t>
            </a:r>
            <a:r>
              <a:rPr lang="en-US" sz="2400" dirty="0" smtClean="0">
                <a:latin typeface="Trebuchet MS" panose="020B0603020202020204" pitchFamily="34" charset="0"/>
              </a:rPr>
              <a:t>11</a:t>
            </a:r>
            <a:r>
              <a:rPr lang="en-US" sz="2400" dirty="0" smtClean="0"/>
              <a:t> </a:t>
            </a:r>
            <a:r>
              <a:rPr lang="en-US" sz="2400" dirty="0"/>
              <a:t>tick-tock, time is running out </a:t>
            </a:r>
            <a:r>
              <a:rPr lang="en-US" sz="2400" dirty="0" err="1"/>
              <a:t>Sor</a:t>
            </a:r>
            <a:r>
              <a:rPr lang="en-US" sz="2400" dirty="0"/>
              <a:t> dock wor</a:t>
            </a:r>
            <a:r>
              <a:rPr lang="en-US" sz="2400" dirty="0">
                <a:latin typeface="Trebuchet MS" panose="020B0603020202020204" pitchFamily="34" charset="0"/>
              </a:rPr>
              <a:t>1</a:t>
            </a:r>
            <a:r>
              <a:rPr lang="en-US" sz="2400" dirty="0"/>
              <a:t>d’s spring sale</a:t>
            </a:r>
            <a:r>
              <a:rPr lang="en-US" sz="2400" dirty="0" smtClean="0"/>
              <a:t>!</a:t>
            </a:r>
          </a:p>
          <a:p>
            <a:endParaRPr lang="en-US" sz="2400" dirty="0"/>
          </a:p>
          <a:p>
            <a:r>
              <a:rPr lang="en-US" sz="2400" dirty="0"/>
              <a:t>We have watches, </a:t>
            </a:r>
            <a:r>
              <a:rPr lang="en-US" sz="2400" dirty="0" err="1"/>
              <a:t>grandSather</a:t>
            </a:r>
            <a:r>
              <a:rPr lang="en-US" sz="2400" dirty="0"/>
              <a:t> docks, and so much more</a:t>
            </a:r>
            <a:r>
              <a:rPr lang="en-US" sz="2400" dirty="0" smtClean="0"/>
              <a:t>!</a:t>
            </a:r>
          </a:p>
          <a:p>
            <a:endParaRPr lang="en-US" sz="2400" dirty="0"/>
          </a:p>
          <a:p>
            <a:r>
              <a:rPr lang="en-US" sz="2400" dirty="0"/>
              <a:t>Whether you are a dock co</a:t>
            </a:r>
            <a:r>
              <a:rPr lang="en-US" sz="2400" dirty="0">
                <a:latin typeface="Trebuchet MS" panose="020B0603020202020204" pitchFamily="34" charset="0"/>
              </a:rPr>
              <a:t>11</a:t>
            </a:r>
            <a:r>
              <a:rPr lang="en-US" sz="2400" dirty="0"/>
              <a:t>ector or just buying one </a:t>
            </a:r>
            <a:r>
              <a:rPr lang="en-US" sz="2400" dirty="0" err="1"/>
              <a:t>Sor</a:t>
            </a:r>
            <a:r>
              <a:rPr lang="en-US" sz="2400" dirty="0"/>
              <a:t> Sun, stop by dock wor</a:t>
            </a:r>
            <a:r>
              <a:rPr lang="en-US" sz="2400" dirty="0">
                <a:latin typeface="Trebuchet MS" panose="020B0603020202020204" pitchFamily="34" charset="0"/>
              </a:rPr>
              <a:t>1</a:t>
            </a:r>
            <a:r>
              <a:rPr lang="en-US" sz="2400" dirty="0"/>
              <a:t>d today!”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758" y="4414490"/>
            <a:ext cx="1828571" cy="1828571"/>
          </a:xfrm>
          <a:prstGeom prst="rect">
            <a:avLst/>
          </a:prstGeom>
        </p:spPr>
      </p:pic>
      <p:sp>
        <p:nvSpPr>
          <p:cNvPr id="7" name="TextBox 6"/>
          <p:cNvSpPr txBox="1"/>
          <p:nvPr/>
        </p:nvSpPr>
        <p:spPr>
          <a:xfrm>
            <a:off x="907257" y="5544848"/>
            <a:ext cx="1550193" cy="461665"/>
          </a:xfrm>
          <a:prstGeom prst="rect">
            <a:avLst/>
          </a:prstGeom>
          <a:noFill/>
        </p:spPr>
        <p:txBody>
          <a:bodyPr wrap="square" rtlCol="0">
            <a:spAutoFit/>
          </a:bodyPr>
          <a:lstStyle/>
          <a:p>
            <a:r>
              <a:rPr lang="en-US" sz="2400" dirty="0" smtClean="0">
                <a:solidFill>
                  <a:srgbClr val="3E72F4"/>
                </a:solidFill>
              </a:rPr>
              <a:t>1.  f </a:t>
            </a:r>
            <a:r>
              <a:rPr lang="en-US" sz="2400" dirty="0" smtClean="0">
                <a:solidFill>
                  <a:srgbClr val="3E72F4"/>
                </a:solidFill>
                <a:sym typeface="Wingdings" panose="05000000000000000000" pitchFamily="2" charset="2"/>
              </a:rPr>
              <a:t> S</a:t>
            </a:r>
            <a:endParaRPr lang="en-US" sz="2400" dirty="0">
              <a:solidFill>
                <a:srgbClr val="3E72F4"/>
              </a:solidFill>
            </a:endParaRPr>
          </a:p>
        </p:txBody>
      </p:sp>
      <p:sp>
        <p:nvSpPr>
          <p:cNvPr id="8" name="TextBox 7"/>
          <p:cNvSpPr txBox="1"/>
          <p:nvPr/>
        </p:nvSpPr>
        <p:spPr>
          <a:xfrm>
            <a:off x="2793358" y="5544848"/>
            <a:ext cx="1550193" cy="461665"/>
          </a:xfrm>
          <a:prstGeom prst="rect">
            <a:avLst/>
          </a:prstGeom>
          <a:noFill/>
        </p:spPr>
        <p:txBody>
          <a:bodyPr wrap="square" rtlCol="0">
            <a:spAutoFit/>
          </a:bodyPr>
          <a:lstStyle/>
          <a:p>
            <a:r>
              <a:rPr lang="en-US" sz="2400" dirty="0" smtClean="0">
                <a:solidFill>
                  <a:srgbClr val="3E72F4"/>
                </a:solidFill>
                <a:latin typeface="Trebuchet MS" panose="020B0603020202020204" pitchFamily="34" charset="0"/>
              </a:rPr>
              <a:t>2.  l </a:t>
            </a:r>
            <a:r>
              <a:rPr lang="en-US" sz="2400" dirty="0" smtClean="0">
                <a:solidFill>
                  <a:srgbClr val="3E72F4"/>
                </a:solidFill>
                <a:latin typeface="Trebuchet MS" panose="020B0603020202020204" pitchFamily="34" charset="0"/>
                <a:sym typeface="Wingdings" panose="05000000000000000000" pitchFamily="2" charset="2"/>
              </a:rPr>
              <a:t> 1</a:t>
            </a:r>
            <a:endParaRPr lang="en-US" sz="2400" dirty="0">
              <a:solidFill>
                <a:srgbClr val="3E72F4"/>
              </a:solidFill>
              <a:latin typeface="Trebuchet MS" panose="020B0603020202020204" pitchFamily="34" charset="0"/>
            </a:endParaRPr>
          </a:p>
        </p:txBody>
      </p:sp>
      <p:sp>
        <p:nvSpPr>
          <p:cNvPr id="9" name="TextBox 8"/>
          <p:cNvSpPr txBox="1"/>
          <p:nvPr/>
        </p:nvSpPr>
        <p:spPr>
          <a:xfrm>
            <a:off x="4843463" y="5544848"/>
            <a:ext cx="1550193" cy="461665"/>
          </a:xfrm>
          <a:prstGeom prst="rect">
            <a:avLst/>
          </a:prstGeom>
          <a:noFill/>
        </p:spPr>
        <p:txBody>
          <a:bodyPr wrap="square" rtlCol="0">
            <a:spAutoFit/>
          </a:bodyPr>
          <a:lstStyle/>
          <a:p>
            <a:r>
              <a:rPr lang="en-US" sz="2400" dirty="0" smtClean="0">
                <a:solidFill>
                  <a:srgbClr val="3E72F4"/>
                </a:solidFill>
              </a:rPr>
              <a:t>3.  cl </a:t>
            </a:r>
            <a:r>
              <a:rPr lang="en-US" sz="2400" dirty="0" smtClean="0">
                <a:solidFill>
                  <a:srgbClr val="3E72F4"/>
                </a:solidFill>
                <a:sym typeface="Wingdings" panose="05000000000000000000" pitchFamily="2" charset="2"/>
              </a:rPr>
              <a:t> d</a:t>
            </a:r>
            <a:endParaRPr lang="en-US" sz="2400" dirty="0">
              <a:solidFill>
                <a:srgbClr val="3E72F4"/>
              </a:solidFill>
            </a:endParaRPr>
          </a:p>
        </p:txBody>
      </p:sp>
    </p:spTree>
    <p:extLst>
      <p:ext uri="{BB962C8B-B14F-4D97-AF65-F5344CB8AC3E}">
        <p14:creationId xmlns:p14="http://schemas.microsoft.com/office/powerpoint/2010/main" val="32838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text recognition work?</a:t>
            </a:r>
            <a:br>
              <a:rPr lang="en-US" dirty="0" smtClean="0"/>
            </a:br>
            <a:r>
              <a:rPr lang="en-US" sz="2000" dirty="0" smtClean="0"/>
              <a:t>Also Known as Optical Character Recognition or OCR</a:t>
            </a:r>
            <a:endParaRPr lang="en-US" sz="3600" dirty="0"/>
          </a:p>
        </p:txBody>
      </p:sp>
      <p:sp>
        <p:nvSpPr>
          <p:cNvPr id="4" name="TextBox 3"/>
          <p:cNvSpPr txBox="1"/>
          <p:nvPr/>
        </p:nvSpPr>
        <p:spPr>
          <a:xfrm>
            <a:off x="1069848" y="2329929"/>
            <a:ext cx="9636918" cy="369332"/>
          </a:xfrm>
          <a:prstGeom prst="rect">
            <a:avLst/>
          </a:prstGeom>
          <a:noFill/>
        </p:spPr>
        <p:txBody>
          <a:bodyPr wrap="square" rtlCol="0">
            <a:spAutoFit/>
          </a:bodyPr>
          <a:lstStyle/>
          <a:p>
            <a:r>
              <a:rPr lang="en-US" dirty="0" smtClean="0"/>
              <a:t>When you scan a page into the computer, it creates a picture of the words stored as pixels.</a:t>
            </a:r>
            <a:endParaRPr lang="en-US" dirty="0"/>
          </a:p>
        </p:txBody>
      </p:sp>
      <p:sp>
        <p:nvSpPr>
          <p:cNvPr id="5" name="TextBox 4"/>
          <p:cNvSpPr txBox="1"/>
          <p:nvPr/>
        </p:nvSpPr>
        <p:spPr>
          <a:xfrm>
            <a:off x="1069848" y="2740307"/>
            <a:ext cx="9636918" cy="369332"/>
          </a:xfrm>
          <a:prstGeom prst="rect">
            <a:avLst/>
          </a:prstGeom>
          <a:noFill/>
        </p:spPr>
        <p:txBody>
          <a:bodyPr wrap="square" rtlCol="0">
            <a:spAutoFit/>
          </a:bodyPr>
          <a:lstStyle/>
          <a:p>
            <a:r>
              <a:rPr lang="en-US" dirty="0" smtClean="0"/>
              <a:t>Text recognition was invented to change pixels in into codes for letters. </a:t>
            </a:r>
            <a:endParaRPr lang="en-US" dirty="0"/>
          </a:p>
        </p:txBody>
      </p:sp>
      <p:sp>
        <p:nvSpPr>
          <p:cNvPr id="6" name="TextBox 5"/>
          <p:cNvSpPr txBox="1"/>
          <p:nvPr/>
        </p:nvSpPr>
        <p:spPr>
          <a:xfrm>
            <a:off x="1069848" y="3109639"/>
            <a:ext cx="9636918" cy="646331"/>
          </a:xfrm>
          <a:prstGeom prst="rect">
            <a:avLst/>
          </a:prstGeom>
          <a:noFill/>
        </p:spPr>
        <p:txBody>
          <a:bodyPr wrap="square" rtlCol="0">
            <a:spAutoFit/>
          </a:bodyPr>
          <a:lstStyle/>
          <a:p>
            <a:r>
              <a:rPr lang="en-US" dirty="0" smtClean="0"/>
              <a:t>The computer ‘looks’ at each black squiggle in the image and tries to match it to one of the letters in its list.</a:t>
            </a:r>
            <a:endParaRPr lang="en-US" dirty="0"/>
          </a:p>
        </p:txBody>
      </p:sp>
      <p:sp>
        <p:nvSpPr>
          <p:cNvPr id="7" name="TextBox 6"/>
          <p:cNvSpPr txBox="1"/>
          <p:nvPr/>
        </p:nvSpPr>
        <p:spPr>
          <a:xfrm>
            <a:off x="1069848" y="4847951"/>
            <a:ext cx="9636918" cy="646331"/>
          </a:xfrm>
          <a:prstGeom prst="rect">
            <a:avLst/>
          </a:prstGeom>
          <a:noFill/>
        </p:spPr>
        <p:txBody>
          <a:bodyPr wrap="square" rtlCol="0">
            <a:spAutoFit/>
          </a:bodyPr>
          <a:lstStyle/>
          <a:p>
            <a:r>
              <a:rPr lang="en-US" dirty="0" smtClean="0"/>
              <a:t>Because a computer can’t actually read, though, sometimes it makes mistakes! Unusual fonts and very small letters are a challenge for the program.</a:t>
            </a:r>
            <a:endParaRPr lang="en-US" dirty="0"/>
          </a:p>
        </p:txBody>
      </p:sp>
      <p:sp>
        <p:nvSpPr>
          <p:cNvPr id="8" name="TextBox 7"/>
          <p:cNvSpPr txBox="1"/>
          <p:nvPr/>
        </p:nvSpPr>
        <p:spPr>
          <a:xfrm>
            <a:off x="1069848" y="5494282"/>
            <a:ext cx="9636918" cy="369332"/>
          </a:xfrm>
          <a:prstGeom prst="rect">
            <a:avLst/>
          </a:prstGeom>
          <a:noFill/>
        </p:spPr>
        <p:txBody>
          <a:bodyPr wrap="square" rtlCol="0">
            <a:spAutoFit/>
          </a:bodyPr>
          <a:lstStyle/>
          <a:p>
            <a:r>
              <a:rPr lang="en-US" dirty="0" smtClean="0"/>
              <a:t>The puzzle you just solved is based on real mistakes made by a text recognition program!</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5207" t="52302" r="41968" b="26982"/>
          <a:stretch/>
        </p:blipFill>
        <p:spPr>
          <a:xfrm>
            <a:off x="3793331" y="3626538"/>
            <a:ext cx="914401" cy="997527"/>
          </a:xfrm>
          <a:prstGeom prst="rect">
            <a:avLst/>
          </a:prstGeom>
        </p:spPr>
      </p:pic>
      <p:sp>
        <p:nvSpPr>
          <p:cNvPr id="10" name="Right Arrow 9"/>
          <p:cNvSpPr/>
          <p:nvPr/>
        </p:nvSpPr>
        <p:spPr>
          <a:xfrm>
            <a:off x="5145357" y="4039065"/>
            <a:ext cx="791099" cy="3643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64237" y="3708274"/>
            <a:ext cx="966978" cy="1015663"/>
          </a:xfrm>
          <a:prstGeom prst="rect">
            <a:avLst/>
          </a:prstGeom>
          <a:noFill/>
        </p:spPr>
        <p:txBody>
          <a:bodyPr wrap="square" rtlCol="0">
            <a:spAutoFit/>
          </a:bodyPr>
          <a:lstStyle/>
          <a:p>
            <a:r>
              <a:rPr lang="en-US" sz="6000" dirty="0" smtClean="0"/>
              <a:t>S</a:t>
            </a:r>
            <a:endParaRPr lang="en-US" sz="6000" dirty="0"/>
          </a:p>
        </p:txBody>
      </p:sp>
      <p:sp>
        <p:nvSpPr>
          <p:cNvPr id="12" name="TextBox 11"/>
          <p:cNvSpPr txBox="1"/>
          <p:nvPr/>
        </p:nvSpPr>
        <p:spPr>
          <a:xfrm>
            <a:off x="1069848" y="1942243"/>
            <a:ext cx="9636918" cy="369332"/>
          </a:xfrm>
          <a:prstGeom prst="rect">
            <a:avLst/>
          </a:prstGeom>
          <a:noFill/>
        </p:spPr>
        <p:txBody>
          <a:bodyPr wrap="square" rtlCol="0">
            <a:spAutoFit/>
          </a:bodyPr>
          <a:lstStyle/>
          <a:p>
            <a:r>
              <a:rPr lang="en-US" dirty="0" smtClean="0"/>
              <a:t>When you type into a computer, the letters are stored as codes in the computer’s memory.</a:t>
            </a:r>
            <a:endParaRPr lang="en-US" dirty="0"/>
          </a:p>
        </p:txBody>
      </p:sp>
    </p:spTree>
    <p:extLst>
      <p:ext uri="{BB962C8B-B14F-4D97-AF65-F5344CB8AC3E}">
        <p14:creationId xmlns:p14="http://schemas.microsoft.com/office/powerpoint/2010/main" val="22058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30"/>
            <a:ext cx="10058400" cy="887884"/>
          </a:xfrm>
        </p:spPr>
        <p:txBody>
          <a:bodyPr>
            <a:normAutofit/>
          </a:bodyPr>
          <a:lstStyle/>
          <a:p>
            <a:pPr marL="0" indent="0">
              <a:buNone/>
            </a:pPr>
            <a:r>
              <a:rPr lang="en-US" dirty="0" smtClean="0"/>
              <a:t>Here are some sentences in </a:t>
            </a:r>
            <a:r>
              <a:rPr lang="en-US" dirty="0" smtClean="0">
                <a:solidFill>
                  <a:srgbClr val="FF0000"/>
                </a:solidFill>
              </a:rPr>
              <a:t>Estonian</a:t>
            </a:r>
            <a:r>
              <a:rPr lang="en-US" dirty="0" smtClean="0"/>
              <a:t>, a language spoken in Estonia (a country in Northeastern Europe).</a:t>
            </a:r>
          </a:p>
        </p:txBody>
      </p:sp>
      <p:sp>
        <p:nvSpPr>
          <p:cNvPr id="4" name="Content Placeholder 2"/>
          <p:cNvSpPr txBox="1">
            <a:spLocks/>
          </p:cNvSpPr>
          <p:nvPr/>
        </p:nvSpPr>
        <p:spPr>
          <a:xfrm>
            <a:off x="784926" y="4909308"/>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t>H</a:t>
            </a:r>
            <a:r>
              <a:rPr lang="en-US" dirty="0" smtClean="0"/>
              <a:t>ow would you say </a:t>
            </a:r>
            <a:r>
              <a:rPr lang="en-US" dirty="0" smtClean="0">
                <a:solidFill>
                  <a:srgbClr val="FF0000"/>
                </a:solidFill>
              </a:rPr>
              <a:t>“It’s quarter past four” </a:t>
            </a:r>
            <a:r>
              <a:rPr lang="en-US" dirty="0" smtClean="0"/>
              <a:t>in Estonian?</a:t>
            </a:r>
            <a:endParaRPr lang="en-US" dirty="0"/>
          </a:p>
          <a:p>
            <a:pPr marL="0" indent="0">
              <a:buFont typeface="Wingdings" pitchFamily="2" charset="2"/>
              <a:buNone/>
            </a:pPr>
            <a:r>
              <a:rPr lang="en-US" dirty="0" smtClean="0"/>
              <a:t>Hint: ‘five’ = </a:t>
            </a:r>
            <a:r>
              <a:rPr lang="en-US" dirty="0" err="1" smtClean="0">
                <a:solidFill>
                  <a:srgbClr val="FF0000"/>
                </a:solidFill>
              </a:rPr>
              <a:t>viis</a:t>
            </a:r>
            <a:endParaRPr lang="en-US" dirty="0" smtClean="0"/>
          </a:p>
        </p:txBody>
      </p:sp>
      <p:sp>
        <p:nvSpPr>
          <p:cNvPr id="5" name="TextBox 4"/>
          <p:cNvSpPr txBox="1"/>
          <p:nvPr/>
        </p:nvSpPr>
        <p:spPr>
          <a:xfrm>
            <a:off x="577516" y="1924733"/>
            <a:ext cx="11514221" cy="2677656"/>
          </a:xfrm>
          <a:prstGeom prst="rect">
            <a:avLst/>
          </a:prstGeom>
          <a:noFill/>
        </p:spPr>
        <p:txBody>
          <a:bodyPr wrap="square" rtlCol="0">
            <a:spAutoFit/>
          </a:bodyPr>
          <a:lstStyle/>
          <a:p>
            <a:r>
              <a:rPr lang="en-GB" sz="2400" dirty="0" err="1">
                <a:solidFill>
                  <a:srgbClr val="FF0000"/>
                </a:solidFill>
                <a:latin typeface="Rockwell" pitchFamily="18" charset="0"/>
              </a:rPr>
              <a:t>Kell</a:t>
            </a:r>
            <a:r>
              <a:rPr lang="en-GB" sz="2400" dirty="0">
                <a:solidFill>
                  <a:srgbClr val="FF0000"/>
                </a:solidFill>
                <a:latin typeface="Rockwell" pitchFamily="18" charset="0"/>
              </a:rPr>
              <a:t> on </a:t>
            </a:r>
            <a:r>
              <a:rPr lang="en-GB" sz="2400" dirty="0" err="1" smtClean="0">
                <a:solidFill>
                  <a:srgbClr val="FF0000"/>
                </a:solidFill>
                <a:latin typeface="Rockwell" pitchFamily="18" charset="0"/>
              </a:rPr>
              <a:t>üks</a:t>
            </a:r>
            <a:r>
              <a:rPr lang="en-US" sz="2400" dirty="0" smtClean="0">
                <a:solidFill>
                  <a:srgbClr val="FF0000"/>
                </a:solidFill>
              </a:rPr>
              <a:t>.						</a:t>
            </a:r>
            <a:r>
              <a:rPr lang="en-US" sz="2400" dirty="0" smtClean="0"/>
              <a:t>It is one o’clock.</a:t>
            </a:r>
            <a:r>
              <a:rPr lang="en-US" sz="2400" dirty="0" smtClean="0">
                <a:solidFill>
                  <a:srgbClr val="FF0000"/>
                </a:solidFill>
              </a:rPr>
              <a:t/>
            </a:r>
            <a:br>
              <a:rPr lang="en-US" sz="2400" dirty="0" smtClean="0">
                <a:solidFill>
                  <a:srgbClr val="FF0000"/>
                </a:solidFill>
              </a:rPr>
            </a:br>
            <a:r>
              <a:rPr lang="en-GB" sz="2400" dirty="0" err="1">
                <a:solidFill>
                  <a:srgbClr val="FF0000"/>
                </a:solidFill>
                <a:latin typeface="Rockwell" pitchFamily="18" charset="0"/>
              </a:rPr>
              <a:t>Kell</a:t>
            </a:r>
            <a:r>
              <a:rPr lang="en-GB" sz="2400" dirty="0">
                <a:solidFill>
                  <a:srgbClr val="FF0000"/>
                </a:solidFill>
                <a:latin typeface="Rockwell" pitchFamily="18" charset="0"/>
              </a:rPr>
              <a:t> on </a:t>
            </a:r>
            <a:r>
              <a:rPr lang="en-GB" sz="2400" dirty="0" err="1">
                <a:solidFill>
                  <a:srgbClr val="FF0000"/>
                </a:solidFill>
                <a:latin typeface="Rockwell" pitchFamily="18" charset="0"/>
              </a:rPr>
              <a:t>kaks</a:t>
            </a:r>
            <a:r>
              <a:rPr lang="en-US" sz="2400" dirty="0" smtClean="0">
                <a:solidFill>
                  <a:srgbClr val="FF0000"/>
                </a:solidFill>
              </a:rPr>
              <a:t>.						</a:t>
            </a:r>
            <a:r>
              <a:rPr lang="en-US" sz="2400" dirty="0" smtClean="0"/>
              <a:t>It is two o’clock.</a:t>
            </a:r>
            <a:r>
              <a:rPr lang="en-US" sz="2400" dirty="0" smtClean="0">
                <a:solidFill>
                  <a:srgbClr val="FF0000"/>
                </a:solidFill>
              </a:rPr>
              <a:t/>
            </a:r>
            <a:br>
              <a:rPr lang="en-US" sz="2400" dirty="0" smtClean="0">
                <a:solidFill>
                  <a:srgbClr val="FF0000"/>
                </a:solidFill>
              </a:rPr>
            </a:br>
            <a:r>
              <a:rPr lang="en-US" sz="2400" dirty="0" err="1" smtClean="0">
                <a:solidFill>
                  <a:srgbClr val="FF0000"/>
                </a:solidFill>
              </a:rPr>
              <a:t>Kell</a:t>
            </a:r>
            <a:r>
              <a:rPr lang="en-US" sz="2400" dirty="0" smtClean="0">
                <a:solidFill>
                  <a:srgbClr val="FF0000"/>
                </a:solidFill>
              </a:rPr>
              <a:t> on </a:t>
            </a:r>
            <a:r>
              <a:rPr lang="en-US" sz="2400" dirty="0" err="1" smtClean="0">
                <a:solidFill>
                  <a:srgbClr val="FF0000"/>
                </a:solidFill>
              </a:rPr>
              <a:t>veerand</a:t>
            </a:r>
            <a:r>
              <a:rPr lang="en-US" sz="2400" dirty="0" smtClean="0">
                <a:solidFill>
                  <a:srgbClr val="FF0000"/>
                </a:solidFill>
              </a:rPr>
              <a:t> </a:t>
            </a:r>
            <a:r>
              <a:rPr lang="en-US" sz="2400" dirty="0" err="1" smtClean="0">
                <a:solidFill>
                  <a:srgbClr val="FF0000"/>
                </a:solidFill>
              </a:rPr>
              <a:t>kaks</a:t>
            </a:r>
            <a:r>
              <a:rPr lang="en-US" sz="2400" dirty="0" smtClean="0">
                <a:solidFill>
                  <a:srgbClr val="FF0000"/>
                </a:solidFill>
              </a:rPr>
              <a:t>.			</a:t>
            </a:r>
            <a:r>
              <a:rPr lang="en-US" sz="2400" dirty="0" smtClean="0"/>
              <a:t>It is quarter past one. (‘quarter toward two o’clock’)</a:t>
            </a:r>
            <a:endParaRPr lang="en-US" sz="2400" dirty="0">
              <a:solidFill>
                <a:srgbClr val="FF0000"/>
              </a:solidFill>
            </a:endParaRPr>
          </a:p>
          <a:p>
            <a:r>
              <a:rPr lang="en-US" sz="2400" dirty="0" err="1">
                <a:solidFill>
                  <a:srgbClr val="FF0000"/>
                </a:solidFill>
              </a:rPr>
              <a:t>Kell</a:t>
            </a:r>
            <a:r>
              <a:rPr lang="en-US" sz="2400" dirty="0">
                <a:solidFill>
                  <a:srgbClr val="FF0000"/>
                </a:solidFill>
              </a:rPr>
              <a:t> on </a:t>
            </a:r>
            <a:r>
              <a:rPr lang="en-US" sz="2400" dirty="0" smtClean="0">
                <a:solidFill>
                  <a:srgbClr val="FF0000"/>
                </a:solidFill>
              </a:rPr>
              <a:t>pool </a:t>
            </a:r>
            <a:r>
              <a:rPr lang="en-US" sz="2400" dirty="0" err="1">
                <a:solidFill>
                  <a:srgbClr val="FF0000"/>
                </a:solidFill>
              </a:rPr>
              <a:t>kaks</a:t>
            </a:r>
            <a:r>
              <a:rPr lang="en-US" sz="2400" dirty="0">
                <a:solidFill>
                  <a:srgbClr val="FF0000"/>
                </a:solidFill>
              </a:rPr>
              <a:t>.		</a:t>
            </a:r>
            <a:r>
              <a:rPr lang="en-US" sz="2400" dirty="0" smtClean="0">
                <a:solidFill>
                  <a:srgbClr val="FF0000"/>
                </a:solidFill>
              </a:rPr>
              <a:t>		</a:t>
            </a:r>
            <a:r>
              <a:rPr lang="en-US" sz="2400" dirty="0" smtClean="0"/>
              <a:t>It is half past one. (‘half before two o’clock’)</a:t>
            </a:r>
            <a:endParaRPr lang="en-US" sz="2400" dirty="0">
              <a:solidFill>
                <a:srgbClr val="FF0000"/>
              </a:solidFill>
            </a:endParaRPr>
          </a:p>
          <a:p>
            <a:r>
              <a:rPr lang="en-US" sz="2400" dirty="0" err="1">
                <a:solidFill>
                  <a:srgbClr val="FF0000"/>
                </a:solidFill>
              </a:rPr>
              <a:t>Kell</a:t>
            </a:r>
            <a:r>
              <a:rPr lang="en-US" sz="2400" dirty="0">
                <a:solidFill>
                  <a:srgbClr val="FF0000"/>
                </a:solidFill>
              </a:rPr>
              <a:t> on </a:t>
            </a:r>
            <a:r>
              <a:rPr lang="en-US" sz="2400" dirty="0" err="1" smtClean="0">
                <a:solidFill>
                  <a:srgbClr val="FF0000"/>
                </a:solidFill>
              </a:rPr>
              <a:t>kolmveerand</a:t>
            </a:r>
            <a:r>
              <a:rPr lang="en-US" sz="2400" dirty="0" smtClean="0">
                <a:solidFill>
                  <a:srgbClr val="FF0000"/>
                </a:solidFill>
              </a:rPr>
              <a:t> </a:t>
            </a:r>
            <a:r>
              <a:rPr lang="en-US" sz="2400" dirty="0" err="1" smtClean="0">
                <a:solidFill>
                  <a:srgbClr val="FF0000"/>
                </a:solidFill>
              </a:rPr>
              <a:t>kaks</a:t>
            </a:r>
            <a:r>
              <a:rPr lang="en-US" sz="2400" dirty="0" smtClean="0">
                <a:solidFill>
                  <a:srgbClr val="FF0000"/>
                </a:solidFill>
              </a:rPr>
              <a:t>. 	</a:t>
            </a:r>
            <a:r>
              <a:rPr lang="en-US" sz="2400" dirty="0" smtClean="0"/>
              <a:t>It is quarter to two. (‘three quarters toward two 										o’clock’)</a:t>
            </a:r>
            <a:endParaRPr lang="en-US" sz="2400" dirty="0">
              <a:solidFill>
                <a:srgbClr val="FF0000"/>
              </a:solidFill>
            </a:endParaRPr>
          </a:p>
          <a:p>
            <a:endParaRPr lang="en-US" sz="2400" dirty="0">
              <a:solidFill>
                <a:srgbClr val="FF0000"/>
              </a:solidFill>
            </a:endParaRPr>
          </a:p>
        </p:txBody>
      </p:sp>
      <p:sp>
        <p:nvSpPr>
          <p:cNvPr id="7" name="TextBox 6"/>
          <p:cNvSpPr txBox="1"/>
          <p:nvPr/>
        </p:nvSpPr>
        <p:spPr>
          <a:xfrm>
            <a:off x="784926" y="5844688"/>
            <a:ext cx="6707981" cy="461665"/>
          </a:xfrm>
          <a:prstGeom prst="rect">
            <a:avLst/>
          </a:prstGeom>
          <a:noFill/>
        </p:spPr>
        <p:txBody>
          <a:bodyPr wrap="square" rtlCol="0">
            <a:spAutoFit/>
          </a:bodyPr>
          <a:lstStyle/>
          <a:p>
            <a:r>
              <a:rPr lang="en-US" sz="2400" dirty="0" err="1" smtClean="0">
                <a:solidFill>
                  <a:srgbClr val="3E72F4"/>
                </a:solidFill>
              </a:rPr>
              <a:t>Kell</a:t>
            </a:r>
            <a:r>
              <a:rPr lang="en-US" sz="2400" dirty="0" smtClean="0">
                <a:solidFill>
                  <a:srgbClr val="3E72F4"/>
                </a:solidFill>
              </a:rPr>
              <a:t> on </a:t>
            </a:r>
            <a:r>
              <a:rPr lang="en-US" sz="2400" dirty="0" err="1" smtClean="0">
                <a:solidFill>
                  <a:srgbClr val="3E72F4"/>
                </a:solidFill>
              </a:rPr>
              <a:t>veerand</a:t>
            </a:r>
            <a:r>
              <a:rPr lang="en-US" sz="2400" dirty="0" smtClean="0">
                <a:solidFill>
                  <a:srgbClr val="3E72F4"/>
                </a:solidFill>
              </a:rPr>
              <a:t> </a:t>
            </a:r>
            <a:r>
              <a:rPr lang="en-US" sz="2400" dirty="0" err="1" smtClean="0">
                <a:solidFill>
                  <a:srgbClr val="3E72F4"/>
                </a:solidFill>
              </a:rPr>
              <a:t>viis</a:t>
            </a:r>
            <a:r>
              <a:rPr lang="en-US" sz="2400" dirty="0" smtClean="0">
                <a:solidFill>
                  <a:srgbClr val="3E72F4"/>
                </a:solidFill>
              </a:rPr>
              <a:t>.</a:t>
            </a:r>
            <a:endParaRPr lang="en-US" sz="2400" dirty="0">
              <a:solidFill>
                <a:srgbClr val="3E72F4"/>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1187" y="4276678"/>
            <a:ext cx="1630375" cy="1893722"/>
          </a:xfrm>
          <a:prstGeom prst="rect">
            <a:avLst/>
          </a:prstGeom>
        </p:spPr>
      </p:pic>
      <p:sp>
        <p:nvSpPr>
          <p:cNvPr id="9" name="TextBox 8"/>
          <p:cNvSpPr txBox="1"/>
          <p:nvPr/>
        </p:nvSpPr>
        <p:spPr>
          <a:xfrm>
            <a:off x="7265194" y="6325051"/>
            <a:ext cx="4146421" cy="369332"/>
          </a:xfrm>
          <a:prstGeom prst="rect">
            <a:avLst/>
          </a:prstGeom>
          <a:noFill/>
        </p:spPr>
        <p:txBody>
          <a:bodyPr wrap="square" rtlCol="0">
            <a:spAutoFit/>
          </a:bodyPr>
          <a:lstStyle/>
          <a:p>
            <a:r>
              <a:rPr lang="en-US" i="1" dirty="0" smtClean="0"/>
              <a:t>Source:</a:t>
            </a:r>
            <a:r>
              <a:rPr lang="en-US" i="1" dirty="0" smtClean="0">
                <a:cs typeface="Times New Roman"/>
              </a:rPr>
              <a:t>  </a:t>
            </a:r>
            <a:r>
              <a:rPr lang="en-US" i="1" dirty="0"/>
              <a:t>Babette </a:t>
            </a:r>
            <a:r>
              <a:rPr lang="en-US" i="1" dirty="0" err="1"/>
              <a:t>Verhoeven</a:t>
            </a:r>
            <a:r>
              <a:rPr lang="en-US" i="1" dirty="0"/>
              <a:t>-Newsome</a:t>
            </a:r>
          </a:p>
        </p:txBody>
      </p:sp>
    </p:spTree>
    <p:extLst>
      <p:ext uri="{BB962C8B-B14F-4D97-AF65-F5344CB8AC3E}">
        <p14:creationId xmlns:p14="http://schemas.microsoft.com/office/powerpoint/2010/main" val="37505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30"/>
            <a:ext cx="10058400" cy="456140"/>
          </a:xfrm>
        </p:spPr>
        <p:txBody>
          <a:bodyPr/>
          <a:lstStyle/>
          <a:p>
            <a:pPr marL="0" indent="0">
              <a:buNone/>
            </a:pPr>
            <a:r>
              <a:rPr lang="en-US" dirty="0" smtClean="0"/>
              <a:t>Here are some sentences in </a:t>
            </a:r>
            <a:r>
              <a:rPr lang="en-US" dirty="0" smtClean="0">
                <a:solidFill>
                  <a:srgbClr val="FF0000"/>
                </a:solidFill>
              </a:rPr>
              <a:t>Hindi</a:t>
            </a:r>
            <a:r>
              <a:rPr lang="en-US" dirty="0" smtClean="0"/>
              <a:t>, a language spoken in India.</a:t>
            </a:r>
          </a:p>
        </p:txBody>
      </p:sp>
      <p:sp>
        <p:nvSpPr>
          <p:cNvPr id="4" name="Content Placeholder 2"/>
          <p:cNvSpPr txBox="1">
            <a:spLocks/>
          </p:cNvSpPr>
          <p:nvPr/>
        </p:nvSpPr>
        <p:spPr>
          <a:xfrm>
            <a:off x="784926" y="4672451"/>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t>H</a:t>
            </a:r>
            <a:r>
              <a:rPr lang="en-US" dirty="0" smtClean="0"/>
              <a:t>ow would you say </a:t>
            </a:r>
            <a:r>
              <a:rPr lang="en-US" dirty="0" smtClean="0">
                <a:solidFill>
                  <a:srgbClr val="FF0000"/>
                </a:solidFill>
              </a:rPr>
              <a:t>“There are six girls” </a:t>
            </a:r>
            <a:r>
              <a:rPr lang="en-US" dirty="0" smtClean="0"/>
              <a:t>in Hindi?</a:t>
            </a:r>
            <a:endParaRPr lang="en-US" dirty="0"/>
          </a:p>
        </p:txBody>
      </p:sp>
      <p:sp>
        <p:nvSpPr>
          <p:cNvPr id="5" name="TextBox 4"/>
          <p:cNvSpPr txBox="1"/>
          <p:nvPr/>
        </p:nvSpPr>
        <p:spPr>
          <a:xfrm>
            <a:off x="1305339" y="1762539"/>
            <a:ext cx="8044069" cy="1938992"/>
          </a:xfrm>
          <a:prstGeom prst="rect">
            <a:avLst/>
          </a:prstGeom>
          <a:noFill/>
        </p:spPr>
        <p:txBody>
          <a:bodyPr wrap="square" rtlCol="0">
            <a:spAutoFit/>
          </a:bodyPr>
          <a:lstStyle/>
          <a:p>
            <a:r>
              <a:rPr lang="en-US" sz="2400" dirty="0" smtClean="0">
                <a:solidFill>
                  <a:srgbClr val="FF0000"/>
                </a:solidFill>
              </a:rPr>
              <a:t>Char </a:t>
            </a:r>
            <a:r>
              <a:rPr lang="en-US" sz="2400" dirty="0" err="1" smtClean="0">
                <a:solidFill>
                  <a:srgbClr val="FF0000"/>
                </a:solidFill>
              </a:rPr>
              <a:t>matchliyan</a:t>
            </a:r>
            <a:r>
              <a:rPr lang="en-US" sz="2400" dirty="0" smtClean="0">
                <a:solidFill>
                  <a:srgbClr val="FF0000"/>
                </a:solidFill>
              </a:rPr>
              <a:t> </a:t>
            </a:r>
            <a:r>
              <a:rPr lang="en-US" sz="2400" dirty="0" err="1" smtClean="0">
                <a:solidFill>
                  <a:srgbClr val="FF0000"/>
                </a:solidFill>
              </a:rPr>
              <a:t>hain</a:t>
            </a:r>
            <a:r>
              <a:rPr lang="en-US" sz="2400" dirty="0" smtClean="0">
                <a:solidFill>
                  <a:srgbClr val="FF0000"/>
                </a:solidFill>
              </a:rPr>
              <a:t>.			</a:t>
            </a:r>
            <a:r>
              <a:rPr lang="en-US" sz="2400" dirty="0" smtClean="0"/>
              <a:t>There are four fish.</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Char </a:t>
            </a:r>
            <a:r>
              <a:rPr lang="en-US" sz="2400" dirty="0" err="1" smtClean="0">
                <a:solidFill>
                  <a:srgbClr val="FF0000"/>
                </a:solidFill>
              </a:rPr>
              <a:t>ladkiyan</a:t>
            </a:r>
            <a:r>
              <a:rPr lang="en-US" sz="2400" dirty="0" smtClean="0">
                <a:solidFill>
                  <a:srgbClr val="FF0000"/>
                </a:solidFill>
              </a:rPr>
              <a:t> </a:t>
            </a:r>
            <a:r>
              <a:rPr lang="en-US" sz="2400" dirty="0" err="1" smtClean="0">
                <a:solidFill>
                  <a:srgbClr val="FF0000"/>
                </a:solidFill>
              </a:rPr>
              <a:t>hain</a:t>
            </a:r>
            <a:r>
              <a:rPr lang="en-US" sz="2400" dirty="0" smtClean="0">
                <a:solidFill>
                  <a:srgbClr val="FF0000"/>
                </a:solidFill>
              </a:rPr>
              <a:t>.			</a:t>
            </a:r>
            <a:r>
              <a:rPr lang="en-US" sz="2400" dirty="0" smtClean="0"/>
              <a:t>There are four girls.</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smtClean="0">
                <a:solidFill>
                  <a:srgbClr val="FF0000"/>
                </a:solidFill>
              </a:rPr>
              <a:t>Che</a:t>
            </a:r>
            <a:r>
              <a:rPr lang="en-US" sz="2400" dirty="0" smtClean="0">
                <a:solidFill>
                  <a:srgbClr val="FF0000"/>
                </a:solidFill>
              </a:rPr>
              <a:t> </a:t>
            </a:r>
            <a:r>
              <a:rPr lang="en-US" sz="2400" dirty="0" err="1" smtClean="0">
                <a:solidFill>
                  <a:srgbClr val="FF0000"/>
                </a:solidFill>
              </a:rPr>
              <a:t>matchliyan</a:t>
            </a:r>
            <a:r>
              <a:rPr lang="en-US" sz="2400" dirty="0" smtClean="0">
                <a:solidFill>
                  <a:srgbClr val="FF0000"/>
                </a:solidFill>
              </a:rPr>
              <a:t> </a:t>
            </a:r>
            <a:r>
              <a:rPr lang="en-US" sz="2400" dirty="0" err="1" smtClean="0">
                <a:solidFill>
                  <a:srgbClr val="FF0000"/>
                </a:solidFill>
              </a:rPr>
              <a:t>hain</a:t>
            </a:r>
            <a:r>
              <a:rPr lang="en-US" sz="2400" dirty="0" smtClean="0">
                <a:solidFill>
                  <a:srgbClr val="FF0000"/>
                </a:solidFill>
              </a:rPr>
              <a:t>.			</a:t>
            </a:r>
            <a:r>
              <a:rPr lang="en-US" sz="2400" dirty="0" smtClean="0"/>
              <a:t>There are six fish.</a:t>
            </a:r>
            <a:endParaRPr lang="en-US" sz="2400"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9136" y="3965259"/>
            <a:ext cx="2744760" cy="1874437"/>
          </a:xfrm>
          <a:prstGeom prst="rect">
            <a:avLst/>
          </a:prstGeom>
        </p:spPr>
      </p:pic>
      <p:sp>
        <p:nvSpPr>
          <p:cNvPr id="6" name="TextBox 5"/>
          <p:cNvSpPr txBox="1"/>
          <p:nvPr/>
        </p:nvSpPr>
        <p:spPr>
          <a:xfrm>
            <a:off x="871538" y="5307806"/>
            <a:ext cx="6707981" cy="461665"/>
          </a:xfrm>
          <a:prstGeom prst="rect">
            <a:avLst/>
          </a:prstGeom>
          <a:noFill/>
        </p:spPr>
        <p:txBody>
          <a:bodyPr wrap="square" rtlCol="0">
            <a:spAutoFit/>
          </a:bodyPr>
          <a:lstStyle/>
          <a:p>
            <a:r>
              <a:rPr lang="en-US" sz="2400" dirty="0" err="1" smtClean="0">
                <a:solidFill>
                  <a:srgbClr val="3E72F4"/>
                </a:solidFill>
              </a:rPr>
              <a:t>Che</a:t>
            </a:r>
            <a:r>
              <a:rPr lang="en-US" sz="2400" dirty="0" smtClean="0">
                <a:solidFill>
                  <a:srgbClr val="3E72F4"/>
                </a:solidFill>
              </a:rPr>
              <a:t> </a:t>
            </a:r>
            <a:r>
              <a:rPr lang="en-US" sz="2400" dirty="0" err="1" smtClean="0">
                <a:solidFill>
                  <a:srgbClr val="3E72F4"/>
                </a:solidFill>
              </a:rPr>
              <a:t>ladkiyan</a:t>
            </a:r>
            <a:r>
              <a:rPr lang="en-US" sz="2400" dirty="0" smtClean="0">
                <a:solidFill>
                  <a:srgbClr val="3E72F4"/>
                </a:solidFill>
              </a:rPr>
              <a:t> </a:t>
            </a:r>
            <a:r>
              <a:rPr lang="en-US" sz="2400" dirty="0" err="1" smtClean="0">
                <a:solidFill>
                  <a:srgbClr val="3E72F4"/>
                </a:solidFill>
              </a:rPr>
              <a:t>hain</a:t>
            </a:r>
            <a:r>
              <a:rPr lang="en-US" sz="2400" dirty="0" smtClean="0">
                <a:solidFill>
                  <a:srgbClr val="3E72F4"/>
                </a:solidFill>
              </a:rPr>
              <a:t>.</a:t>
            </a:r>
            <a:endParaRPr lang="en-US" sz="2400" dirty="0">
              <a:solidFill>
                <a:srgbClr val="3E72F4"/>
              </a:solidFill>
            </a:endParaRPr>
          </a:p>
        </p:txBody>
      </p:sp>
    </p:spTree>
    <p:extLst>
      <p:ext uri="{BB962C8B-B14F-4D97-AF65-F5344CB8AC3E}">
        <p14:creationId xmlns:p14="http://schemas.microsoft.com/office/powerpoint/2010/main" val="355700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404" y="162759"/>
            <a:ext cx="10295859" cy="1113951"/>
          </a:xfrm>
        </p:spPr>
        <p:txBody>
          <a:bodyPr>
            <a:normAutofit fontScale="90000"/>
          </a:bodyPr>
          <a:lstStyle/>
          <a:p>
            <a:r>
              <a:rPr lang="en-US" dirty="0" smtClean="0"/>
              <a:t>How Does computer translation work?</a:t>
            </a:r>
            <a:endParaRPr lang="en-US" dirty="0"/>
          </a:p>
        </p:txBody>
      </p:sp>
      <p:sp>
        <p:nvSpPr>
          <p:cNvPr id="4" name="TextBox 3"/>
          <p:cNvSpPr txBox="1"/>
          <p:nvPr/>
        </p:nvSpPr>
        <p:spPr>
          <a:xfrm>
            <a:off x="1072560" y="1118873"/>
            <a:ext cx="9302877" cy="369332"/>
          </a:xfrm>
          <a:prstGeom prst="rect">
            <a:avLst/>
          </a:prstGeom>
          <a:noFill/>
        </p:spPr>
        <p:txBody>
          <a:bodyPr wrap="square" rtlCol="0">
            <a:spAutoFit/>
          </a:bodyPr>
          <a:lstStyle/>
          <a:p>
            <a:r>
              <a:rPr lang="en-US" dirty="0" smtClean="0"/>
              <a:t>The way you solved this puzzle is the same way a </a:t>
            </a:r>
            <a:r>
              <a:rPr lang="en-US" dirty="0" smtClean="0">
                <a:solidFill>
                  <a:srgbClr val="FF0000"/>
                </a:solidFill>
              </a:rPr>
              <a:t>computer translator </a:t>
            </a:r>
            <a:r>
              <a:rPr lang="en-US" dirty="0" smtClean="0"/>
              <a:t>works!</a:t>
            </a:r>
            <a:endParaRPr lang="en-US" dirty="0"/>
          </a:p>
        </p:txBody>
      </p:sp>
      <p:sp>
        <p:nvSpPr>
          <p:cNvPr id="5" name="TextBox 4"/>
          <p:cNvSpPr txBox="1"/>
          <p:nvPr/>
        </p:nvSpPr>
        <p:spPr>
          <a:xfrm>
            <a:off x="1077803" y="1501293"/>
            <a:ext cx="9302877" cy="646331"/>
          </a:xfrm>
          <a:prstGeom prst="rect">
            <a:avLst/>
          </a:prstGeom>
          <a:noFill/>
        </p:spPr>
        <p:txBody>
          <a:bodyPr wrap="square" rtlCol="0">
            <a:spAutoFit/>
          </a:bodyPr>
          <a:lstStyle/>
          <a:p>
            <a:r>
              <a:rPr lang="en-US" dirty="0" smtClean="0"/>
              <a:t>Translation systems are “trained” to notice words and their translations, and the differences in the order of words. </a:t>
            </a:r>
            <a:endParaRPr lang="en-US" dirty="0"/>
          </a:p>
        </p:txBody>
      </p:sp>
      <p:sp>
        <p:nvSpPr>
          <p:cNvPr id="6" name="TextBox 5"/>
          <p:cNvSpPr txBox="1"/>
          <p:nvPr/>
        </p:nvSpPr>
        <p:spPr>
          <a:xfrm>
            <a:off x="5007769" y="3510008"/>
            <a:ext cx="2066568" cy="923330"/>
          </a:xfrm>
          <a:prstGeom prst="rect">
            <a:avLst/>
          </a:prstGeom>
          <a:noFill/>
        </p:spPr>
        <p:txBody>
          <a:bodyPr wrap="square" rtlCol="0">
            <a:spAutoFit/>
          </a:bodyPr>
          <a:lstStyle/>
          <a:p>
            <a:r>
              <a:rPr lang="en-US" dirty="0" err="1" smtClean="0">
                <a:solidFill>
                  <a:srgbClr val="FF0000"/>
                </a:solidFill>
              </a:rPr>
              <a:t>che</a:t>
            </a:r>
            <a:r>
              <a:rPr lang="en-US" dirty="0" smtClean="0"/>
              <a:t> = six</a:t>
            </a:r>
            <a:br>
              <a:rPr lang="en-US" dirty="0" smtClean="0"/>
            </a:br>
            <a:r>
              <a:rPr lang="en-US" dirty="0" err="1" smtClean="0">
                <a:solidFill>
                  <a:srgbClr val="FF0000"/>
                </a:solidFill>
              </a:rPr>
              <a:t>ladkiyan</a:t>
            </a:r>
            <a:r>
              <a:rPr lang="en-US" dirty="0" smtClean="0"/>
              <a:t> = girls</a:t>
            </a:r>
          </a:p>
          <a:p>
            <a:r>
              <a:rPr lang="en-US" dirty="0" err="1" smtClean="0">
                <a:solidFill>
                  <a:srgbClr val="FF0000"/>
                </a:solidFill>
              </a:rPr>
              <a:t>hain</a:t>
            </a:r>
            <a:r>
              <a:rPr lang="en-US" dirty="0" smtClean="0"/>
              <a:t> = are</a:t>
            </a:r>
            <a:endParaRPr lang="en-US" dirty="0"/>
          </a:p>
        </p:txBody>
      </p:sp>
      <p:sp>
        <p:nvSpPr>
          <p:cNvPr id="9" name="TextBox 8"/>
          <p:cNvSpPr txBox="1"/>
          <p:nvPr/>
        </p:nvSpPr>
        <p:spPr>
          <a:xfrm>
            <a:off x="948403" y="4685051"/>
            <a:ext cx="9302877" cy="923330"/>
          </a:xfrm>
          <a:prstGeom prst="rect">
            <a:avLst/>
          </a:prstGeom>
          <a:noFill/>
        </p:spPr>
        <p:txBody>
          <a:bodyPr wrap="square" rtlCol="0">
            <a:spAutoFit/>
          </a:bodyPr>
          <a:lstStyle/>
          <a:p>
            <a:r>
              <a:rPr lang="en-US" dirty="0" smtClean="0"/>
              <a:t>When you put in a sentence, the system </a:t>
            </a:r>
            <a:r>
              <a:rPr lang="en-US" dirty="0" smtClean="0">
                <a:solidFill>
                  <a:srgbClr val="FF0000"/>
                </a:solidFill>
              </a:rPr>
              <a:t>translates</a:t>
            </a:r>
            <a:r>
              <a:rPr lang="en-US" dirty="0" smtClean="0"/>
              <a:t> the words using its dictionary and then puts them in the </a:t>
            </a:r>
            <a:r>
              <a:rPr lang="en-US" dirty="0" smtClean="0">
                <a:solidFill>
                  <a:srgbClr val="FF0000"/>
                </a:solidFill>
              </a:rPr>
              <a:t>right order</a:t>
            </a:r>
            <a:r>
              <a:rPr lang="en-US" dirty="0" smtClean="0"/>
              <a:t>.  This way, it can translate sentences it has </a:t>
            </a:r>
            <a:r>
              <a:rPr lang="en-US" dirty="0" smtClean="0">
                <a:solidFill>
                  <a:srgbClr val="FF0000"/>
                </a:solidFill>
              </a:rPr>
              <a:t>never seen before</a:t>
            </a:r>
            <a:r>
              <a:rPr lang="en-US" dirty="0" smtClean="0"/>
              <a:t>, without a human having to write them all down!</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047" y="2147624"/>
            <a:ext cx="2285714" cy="2285714"/>
          </a:xfrm>
          <a:prstGeom prst="rect">
            <a:avLst/>
          </a:prstGeom>
        </p:spPr>
      </p:pic>
      <p:grpSp>
        <p:nvGrpSpPr>
          <p:cNvPr id="16" name="Group 15"/>
          <p:cNvGrpSpPr/>
          <p:nvPr/>
        </p:nvGrpSpPr>
        <p:grpSpPr>
          <a:xfrm>
            <a:off x="1229653" y="2370235"/>
            <a:ext cx="2869424" cy="800143"/>
            <a:chOff x="389487" y="4776679"/>
            <a:chExt cx="2502637" cy="588835"/>
          </a:xfrm>
        </p:grpSpPr>
        <p:sp>
          <p:nvSpPr>
            <p:cNvPr id="17" name="TextBox 16"/>
            <p:cNvSpPr txBox="1"/>
            <p:nvPr/>
          </p:nvSpPr>
          <p:spPr>
            <a:xfrm>
              <a:off x="1273422" y="4780921"/>
              <a:ext cx="981878" cy="226497"/>
            </a:xfrm>
            <a:prstGeom prst="rect">
              <a:avLst/>
            </a:prstGeom>
            <a:noFill/>
          </p:spPr>
          <p:txBody>
            <a:bodyPr wrap="square" rtlCol="0">
              <a:spAutoFit/>
            </a:bodyPr>
            <a:lstStyle/>
            <a:p>
              <a:r>
                <a:rPr lang="en-US" sz="1400" dirty="0" err="1" smtClean="0"/>
                <a:t>ladkiyan</a:t>
              </a:r>
              <a:endParaRPr lang="en-US" sz="1400" dirty="0"/>
            </a:p>
          </p:txBody>
        </p:sp>
        <p:sp>
          <p:nvSpPr>
            <p:cNvPr id="18" name="TextBox 17"/>
            <p:cNvSpPr txBox="1"/>
            <p:nvPr/>
          </p:nvSpPr>
          <p:spPr>
            <a:xfrm>
              <a:off x="2325790" y="4776679"/>
              <a:ext cx="538328" cy="226497"/>
            </a:xfrm>
            <a:prstGeom prst="rect">
              <a:avLst/>
            </a:prstGeom>
            <a:noFill/>
          </p:spPr>
          <p:txBody>
            <a:bodyPr wrap="square" rtlCol="0">
              <a:spAutoFit/>
            </a:bodyPr>
            <a:lstStyle/>
            <a:p>
              <a:r>
                <a:rPr lang="en-US" sz="1400" dirty="0" err="1"/>
                <a:t>h</a:t>
              </a:r>
              <a:r>
                <a:rPr lang="en-US" sz="1400" dirty="0" err="1" smtClean="0"/>
                <a:t>ain</a:t>
              </a:r>
              <a:r>
                <a:rPr lang="en-US" sz="1400" dirty="0" smtClean="0"/>
                <a:t>.</a:t>
              </a:r>
              <a:endParaRPr lang="en-US" sz="1400" dirty="0"/>
            </a:p>
          </p:txBody>
        </p:sp>
        <p:sp>
          <p:nvSpPr>
            <p:cNvPr id="19" name="TextBox 18"/>
            <p:cNvSpPr txBox="1"/>
            <p:nvPr/>
          </p:nvSpPr>
          <p:spPr>
            <a:xfrm>
              <a:off x="389487" y="4794637"/>
              <a:ext cx="678325" cy="226497"/>
            </a:xfrm>
            <a:prstGeom prst="rect">
              <a:avLst/>
            </a:prstGeom>
            <a:noFill/>
          </p:spPr>
          <p:txBody>
            <a:bodyPr wrap="square" rtlCol="0">
              <a:spAutoFit/>
            </a:bodyPr>
            <a:lstStyle/>
            <a:p>
              <a:r>
                <a:rPr lang="en-US" sz="1400" dirty="0" smtClean="0"/>
                <a:t>Char</a:t>
              </a:r>
              <a:endParaRPr lang="en-US" sz="1400" dirty="0"/>
            </a:p>
          </p:txBody>
        </p:sp>
        <p:sp>
          <p:nvSpPr>
            <p:cNvPr id="20" name="TextBox 19"/>
            <p:cNvSpPr txBox="1"/>
            <p:nvPr/>
          </p:nvSpPr>
          <p:spPr>
            <a:xfrm>
              <a:off x="430505" y="5136116"/>
              <a:ext cx="1001888" cy="226497"/>
            </a:xfrm>
            <a:prstGeom prst="rect">
              <a:avLst/>
            </a:prstGeom>
            <a:noFill/>
          </p:spPr>
          <p:txBody>
            <a:bodyPr wrap="square" rtlCol="0">
              <a:spAutoFit/>
            </a:bodyPr>
            <a:lstStyle/>
            <a:p>
              <a:r>
                <a:rPr lang="en-US" sz="1400" dirty="0" smtClean="0"/>
                <a:t>There are</a:t>
              </a:r>
              <a:endParaRPr lang="en-US" sz="1400" dirty="0"/>
            </a:p>
          </p:txBody>
        </p:sp>
        <p:sp>
          <p:nvSpPr>
            <p:cNvPr id="21" name="TextBox 20"/>
            <p:cNvSpPr txBox="1"/>
            <p:nvPr/>
          </p:nvSpPr>
          <p:spPr>
            <a:xfrm>
              <a:off x="1563546" y="5136116"/>
              <a:ext cx="678114" cy="226497"/>
            </a:xfrm>
            <a:prstGeom prst="rect">
              <a:avLst/>
            </a:prstGeom>
            <a:noFill/>
          </p:spPr>
          <p:txBody>
            <a:bodyPr wrap="square" rtlCol="0">
              <a:spAutoFit/>
            </a:bodyPr>
            <a:lstStyle/>
            <a:p>
              <a:r>
                <a:rPr lang="en-US" sz="1400" dirty="0" smtClean="0"/>
                <a:t>four</a:t>
              </a:r>
              <a:endParaRPr lang="en-US" sz="1400" dirty="0"/>
            </a:p>
          </p:txBody>
        </p:sp>
        <p:sp>
          <p:nvSpPr>
            <p:cNvPr id="22" name="TextBox 21"/>
            <p:cNvSpPr txBox="1"/>
            <p:nvPr/>
          </p:nvSpPr>
          <p:spPr>
            <a:xfrm>
              <a:off x="2325790" y="5139017"/>
              <a:ext cx="566334" cy="226497"/>
            </a:xfrm>
            <a:prstGeom prst="rect">
              <a:avLst/>
            </a:prstGeom>
            <a:noFill/>
          </p:spPr>
          <p:txBody>
            <a:bodyPr wrap="square" rtlCol="0">
              <a:spAutoFit/>
            </a:bodyPr>
            <a:lstStyle/>
            <a:p>
              <a:r>
                <a:rPr lang="en-US" sz="1400" dirty="0"/>
                <a:t>g</a:t>
              </a:r>
              <a:r>
                <a:rPr lang="en-US" sz="1400" dirty="0" smtClean="0"/>
                <a:t>irls.</a:t>
              </a:r>
              <a:endParaRPr lang="en-US" sz="1400" dirty="0"/>
            </a:p>
          </p:txBody>
        </p:sp>
      </p:grpSp>
      <p:sp>
        <p:nvSpPr>
          <p:cNvPr id="38" name="TextBox 37"/>
          <p:cNvSpPr txBox="1"/>
          <p:nvPr/>
        </p:nvSpPr>
        <p:spPr>
          <a:xfrm>
            <a:off x="5154958" y="2394637"/>
            <a:ext cx="3838755" cy="600164"/>
          </a:xfrm>
          <a:prstGeom prst="rect">
            <a:avLst/>
          </a:prstGeom>
          <a:noFill/>
        </p:spPr>
        <p:txBody>
          <a:bodyPr wrap="square" rtlCol="0">
            <a:spAutoFit/>
          </a:bodyPr>
          <a:lstStyle/>
          <a:p>
            <a:r>
              <a:rPr lang="en-US" sz="1100" dirty="0" smtClean="0"/>
              <a:t>We “train” them by programming them count many millions of word correspondences like the ones in this example.  After they count, they compute probabilities. </a:t>
            </a:r>
            <a:endParaRPr lang="en-US" sz="1100" dirty="0"/>
          </a:p>
        </p:txBody>
      </p:sp>
      <p:sp>
        <p:nvSpPr>
          <p:cNvPr id="39" name="TextBox 38"/>
          <p:cNvSpPr txBox="1"/>
          <p:nvPr/>
        </p:nvSpPr>
        <p:spPr>
          <a:xfrm>
            <a:off x="1077803" y="3510008"/>
            <a:ext cx="3356174" cy="923330"/>
          </a:xfrm>
          <a:prstGeom prst="rect">
            <a:avLst/>
          </a:prstGeom>
          <a:noFill/>
        </p:spPr>
        <p:txBody>
          <a:bodyPr wrap="square" rtlCol="0">
            <a:spAutoFit/>
          </a:bodyPr>
          <a:lstStyle/>
          <a:p>
            <a:r>
              <a:rPr lang="en-US" dirty="0" smtClean="0"/>
              <a:t>After training, the computer makes a translation dictionary like this: </a:t>
            </a:r>
            <a:endParaRPr lang="en-US" dirty="0"/>
          </a:p>
        </p:txBody>
      </p:sp>
      <p:sp>
        <p:nvSpPr>
          <p:cNvPr id="40" name="TextBox 39"/>
          <p:cNvSpPr txBox="1"/>
          <p:nvPr/>
        </p:nvSpPr>
        <p:spPr>
          <a:xfrm>
            <a:off x="7297947" y="3544514"/>
            <a:ext cx="2173857" cy="577081"/>
          </a:xfrm>
          <a:prstGeom prst="rect">
            <a:avLst/>
          </a:prstGeom>
          <a:noFill/>
        </p:spPr>
        <p:txBody>
          <a:bodyPr wrap="square" rtlCol="0">
            <a:spAutoFit/>
          </a:bodyPr>
          <a:lstStyle/>
          <a:p>
            <a:r>
              <a:rPr lang="en-US" sz="1050" dirty="0" smtClean="0"/>
              <a:t>The real translation dictionary is full of errors, but it contains a probability for each translation. </a:t>
            </a:r>
            <a:endParaRPr lang="en-US" sz="1050" dirty="0"/>
          </a:p>
        </p:txBody>
      </p:sp>
      <p:cxnSp>
        <p:nvCxnSpPr>
          <p:cNvPr id="27" name="Straight Connector 26"/>
          <p:cNvCxnSpPr>
            <a:stCxn id="17" idx="2"/>
            <a:endCxn id="22" idx="1"/>
          </p:cNvCxnSpPr>
          <p:nvPr/>
        </p:nvCxnSpPr>
        <p:spPr>
          <a:xfrm>
            <a:off x="2806029" y="2683776"/>
            <a:ext cx="643712" cy="332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1" idx="1"/>
          </p:cNvCxnSpPr>
          <p:nvPr/>
        </p:nvCxnSpPr>
        <p:spPr>
          <a:xfrm>
            <a:off x="1750148" y="2678012"/>
            <a:ext cx="825634" cy="33453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030181" y="2657277"/>
            <a:ext cx="1499497" cy="258068"/>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48403" y="5608381"/>
            <a:ext cx="3702178" cy="369332"/>
          </a:xfrm>
          <a:prstGeom prst="rect">
            <a:avLst/>
          </a:prstGeom>
          <a:noFill/>
        </p:spPr>
        <p:txBody>
          <a:bodyPr wrap="square" rtlCol="0">
            <a:spAutoFit/>
          </a:bodyPr>
          <a:lstStyle/>
          <a:p>
            <a:r>
              <a:rPr lang="en-US" dirty="0" smtClean="0"/>
              <a:t>There are        six        girls.         </a:t>
            </a:r>
            <a:r>
              <a:rPr lang="en-US" dirty="0" smtClean="0">
                <a:sym typeface="Wingdings" panose="05000000000000000000" pitchFamily="2" charset="2"/>
              </a:rPr>
              <a:t></a:t>
            </a:r>
            <a:endParaRPr lang="en-US" dirty="0"/>
          </a:p>
        </p:txBody>
      </p:sp>
      <p:sp>
        <p:nvSpPr>
          <p:cNvPr id="41" name="TextBox 40"/>
          <p:cNvSpPr txBox="1"/>
          <p:nvPr/>
        </p:nvSpPr>
        <p:spPr>
          <a:xfrm>
            <a:off x="1072560" y="5977713"/>
            <a:ext cx="1080423" cy="369332"/>
          </a:xfrm>
          <a:prstGeom prst="rect">
            <a:avLst/>
          </a:prstGeom>
          <a:noFill/>
        </p:spPr>
        <p:txBody>
          <a:bodyPr wrap="square" rtlCol="0">
            <a:spAutoFit/>
          </a:bodyPr>
          <a:lstStyle/>
          <a:p>
            <a:r>
              <a:rPr lang="en-US" dirty="0" err="1" smtClean="0">
                <a:solidFill>
                  <a:srgbClr val="3E72F4"/>
                </a:solidFill>
              </a:rPr>
              <a:t>hain</a:t>
            </a:r>
            <a:endParaRPr lang="en-US" dirty="0">
              <a:solidFill>
                <a:srgbClr val="3E72F4"/>
              </a:solidFill>
            </a:endParaRPr>
          </a:p>
        </p:txBody>
      </p:sp>
      <p:sp>
        <p:nvSpPr>
          <p:cNvPr id="42" name="TextBox 41"/>
          <p:cNvSpPr txBox="1"/>
          <p:nvPr/>
        </p:nvSpPr>
        <p:spPr>
          <a:xfrm>
            <a:off x="2353009" y="5977713"/>
            <a:ext cx="571620" cy="369332"/>
          </a:xfrm>
          <a:prstGeom prst="rect">
            <a:avLst/>
          </a:prstGeom>
          <a:noFill/>
        </p:spPr>
        <p:txBody>
          <a:bodyPr wrap="square" rtlCol="0">
            <a:spAutoFit/>
          </a:bodyPr>
          <a:lstStyle/>
          <a:p>
            <a:r>
              <a:rPr lang="en-US" dirty="0" err="1" smtClean="0">
                <a:solidFill>
                  <a:srgbClr val="3E72F4"/>
                </a:solidFill>
              </a:rPr>
              <a:t>che</a:t>
            </a:r>
            <a:endParaRPr lang="en-US" dirty="0">
              <a:solidFill>
                <a:srgbClr val="3E72F4"/>
              </a:solidFill>
            </a:endParaRPr>
          </a:p>
        </p:txBody>
      </p:sp>
      <p:sp>
        <p:nvSpPr>
          <p:cNvPr id="43" name="TextBox 42"/>
          <p:cNvSpPr txBox="1"/>
          <p:nvPr/>
        </p:nvSpPr>
        <p:spPr>
          <a:xfrm>
            <a:off x="3124655" y="5977713"/>
            <a:ext cx="1113516" cy="369332"/>
          </a:xfrm>
          <a:prstGeom prst="rect">
            <a:avLst/>
          </a:prstGeom>
          <a:noFill/>
        </p:spPr>
        <p:txBody>
          <a:bodyPr wrap="square" rtlCol="0">
            <a:spAutoFit/>
          </a:bodyPr>
          <a:lstStyle/>
          <a:p>
            <a:r>
              <a:rPr lang="en-US" dirty="0" err="1" smtClean="0">
                <a:solidFill>
                  <a:srgbClr val="3E72F4"/>
                </a:solidFill>
              </a:rPr>
              <a:t>ladkiyan</a:t>
            </a:r>
            <a:endParaRPr lang="en-US" dirty="0">
              <a:solidFill>
                <a:srgbClr val="3E72F4"/>
              </a:solidFill>
            </a:endParaRPr>
          </a:p>
        </p:txBody>
      </p:sp>
    </p:spTree>
    <p:extLst>
      <p:ext uri="{BB962C8B-B14F-4D97-AF65-F5344CB8AC3E}">
        <p14:creationId xmlns:p14="http://schemas.microsoft.com/office/powerpoint/2010/main" val="203036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grpId="0" nodeType="clickEffect">
                                  <p:stCondLst>
                                    <p:cond delay="0"/>
                                  </p:stCondLst>
                                  <p:childTnLst>
                                    <p:animMotion origin="layout" path="M 3.75E-6 3.7037E-7 L 0.10273 3.7037E-7 C 0.14882 3.7037E-7 0.2056 -0.01574 0.2056 -0.02824 L 0.2056 -0.05602 " pathEditMode="relative" rAng="0" ptsTypes="AAAA">
                                      <p:cBhvr>
                                        <p:cTn id="6" dur="2000" fill="hold"/>
                                        <p:tgtEl>
                                          <p:spTgt spid="42"/>
                                        </p:tgtEl>
                                        <p:attrNameLst>
                                          <p:attrName>ppt_x</p:attrName>
                                          <p:attrName>ppt_y</p:attrName>
                                        </p:attrNameLst>
                                      </p:cBhvr>
                                      <p:rCtr x="10273" y="-2801"/>
                                    </p:animMotion>
                                  </p:childTnLst>
                                </p:cTn>
                              </p:par>
                            </p:childTnLst>
                          </p:cTn>
                        </p:par>
                      </p:childTnLst>
                    </p:cTn>
                  </p:par>
                  <p:par>
                    <p:cTn id="7" fill="hold">
                      <p:stCondLst>
                        <p:cond delay="indefinite"/>
                      </p:stCondLst>
                      <p:childTnLst>
                        <p:par>
                          <p:cTn id="8" fill="hold">
                            <p:stCondLst>
                              <p:cond delay="0"/>
                            </p:stCondLst>
                            <p:childTnLst>
                              <p:par>
                                <p:cTn id="9" presetID="43" presetClass="path" presetSubtype="0" accel="50000" decel="50000" fill="hold" grpId="0" nodeType="clickEffect">
                                  <p:stCondLst>
                                    <p:cond delay="0"/>
                                  </p:stCondLst>
                                  <p:childTnLst>
                                    <p:animMotion origin="layout" path="M -3.125E-6 3.7037E-7 L 0.09584 3.7037E-7 C 0.13894 3.7037E-7 0.19206 -0.01597 0.19206 -0.0287 L 0.19206 -0.05718 " pathEditMode="relative" rAng="0" ptsTypes="AAAA">
                                      <p:cBhvr>
                                        <p:cTn id="10" dur="2000" fill="hold"/>
                                        <p:tgtEl>
                                          <p:spTgt spid="43"/>
                                        </p:tgtEl>
                                        <p:attrNameLst>
                                          <p:attrName>ppt_x</p:attrName>
                                          <p:attrName>ppt_y</p:attrName>
                                        </p:attrNameLst>
                                      </p:cBhvr>
                                      <p:rCtr x="9596" y="-2870"/>
                                    </p:animMotion>
                                  </p:childTnLst>
                                </p:cTn>
                              </p:par>
                            </p:childTnLst>
                          </p:cTn>
                        </p:par>
                      </p:childTnLst>
                    </p:cTn>
                  </p:par>
                  <p:par>
                    <p:cTn id="11" fill="hold">
                      <p:stCondLst>
                        <p:cond delay="indefinite"/>
                      </p:stCondLst>
                      <p:childTnLst>
                        <p:par>
                          <p:cTn id="12" fill="hold">
                            <p:stCondLst>
                              <p:cond delay="0"/>
                            </p:stCondLst>
                            <p:childTnLst>
                              <p:par>
                                <p:cTn id="13" presetID="43" presetClass="path" presetSubtype="0" accel="50000" decel="50000" fill="hold" grpId="0" nodeType="clickEffect">
                                  <p:stCondLst>
                                    <p:cond delay="0"/>
                                  </p:stCondLst>
                                  <p:childTnLst>
                                    <p:animMotion origin="layout" path="M -1.66667E-6 3.7037E-7 L 0.22227 3.7037E-7 C 0.32162 3.7037E-7 0.44453 -0.01551 0.44453 -0.02778 L 0.44453 -0.05509 " pathEditMode="relative" rAng="0" ptsTypes="AAAA">
                                      <p:cBhvr>
                                        <p:cTn id="14" dur="2000" fill="hold"/>
                                        <p:tgtEl>
                                          <p:spTgt spid="41"/>
                                        </p:tgtEl>
                                        <p:attrNameLst>
                                          <p:attrName>ppt_x</p:attrName>
                                          <p:attrName>ppt_y</p:attrName>
                                        </p:attrNameLst>
                                      </p:cBhvr>
                                      <p:rCtr x="22227" y="-2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741061"/>
          </a:xfrm>
        </p:spPr>
        <p:txBody>
          <a:bodyPr>
            <a:normAutofit/>
          </a:bodyPr>
          <a:lstStyle/>
          <a:p>
            <a:pPr marL="0" indent="0">
              <a:buNone/>
            </a:pPr>
            <a:r>
              <a:rPr lang="en-US" dirty="0" smtClean="0"/>
              <a:t>Fill in the blanks so that both phrases make sense!</a:t>
            </a:r>
          </a:p>
        </p:txBody>
      </p:sp>
      <p:sp>
        <p:nvSpPr>
          <p:cNvPr id="5" name="TextBox 4"/>
          <p:cNvSpPr txBox="1"/>
          <p:nvPr/>
        </p:nvSpPr>
        <p:spPr>
          <a:xfrm>
            <a:off x="1792091" y="2166731"/>
            <a:ext cx="8044069" cy="2554545"/>
          </a:xfrm>
          <a:prstGeom prst="rect">
            <a:avLst/>
          </a:prstGeom>
          <a:noFill/>
        </p:spPr>
        <p:txBody>
          <a:bodyPr wrap="square" rtlCol="0">
            <a:spAutoFit/>
          </a:bodyPr>
          <a:lstStyle/>
          <a:p>
            <a:pPr algn="ctr"/>
            <a:r>
              <a:rPr lang="en-US" sz="3200" dirty="0" smtClean="0">
                <a:solidFill>
                  <a:srgbClr val="FF0000"/>
                </a:solidFill>
              </a:rPr>
              <a:t>BASEBALL</a:t>
            </a:r>
            <a:r>
              <a:rPr lang="en-US" sz="3200" dirty="0">
                <a:solidFill>
                  <a:srgbClr val="FF0000"/>
                </a:solidFill>
              </a:rPr>
              <a:t> </a:t>
            </a:r>
            <a:r>
              <a:rPr lang="en-US" sz="3200" dirty="0" smtClean="0">
                <a:solidFill>
                  <a:srgbClr val="FF0000"/>
                </a:solidFill>
              </a:rPr>
              <a:t>  _ _ _   CAVE</a:t>
            </a:r>
          </a:p>
          <a:p>
            <a:pPr algn="ctr"/>
            <a:endParaRPr lang="en-US" sz="3200" dirty="0">
              <a:solidFill>
                <a:srgbClr val="FF0000"/>
              </a:solidFill>
            </a:endParaRPr>
          </a:p>
          <a:p>
            <a:pPr algn="ctr"/>
            <a:r>
              <a:rPr lang="en-US" sz="3200" dirty="0" smtClean="0">
                <a:solidFill>
                  <a:srgbClr val="FF0000"/>
                </a:solidFill>
              </a:rPr>
              <a:t>POOL   _ _ _ _ _   HAT</a:t>
            </a:r>
          </a:p>
          <a:p>
            <a:pPr algn="ctr"/>
            <a:endParaRPr lang="en-US" sz="3200" dirty="0">
              <a:solidFill>
                <a:srgbClr val="FF0000"/>
              </a:solidFill>
            </a:endParaRPr>
          </a:p>
          <a:p>
            <a:pPr algn="ctr"/>
            <a:r>
              <a:rPr lang="en-US" sz="3200" dirty="0" smtClean="0">
                <a:solidFill>
                  <a:srgbClr val="FF0000"/>
                </a:solidFill>
              </a:rPr>
              <a:t>BOOK   _ _ _ _ _   UP</a:t>
            </a:r>
            <a:endParaRPr lang="en-US" sz="3200" dirty="0">
              <a:solidFill>
                <a:srgbClr val="FF0000"/>
              </a:solidFill>
            </a:endParaRPr>
          </a:p>
        </p:txBody>
      </p:sp>
      <p:sp>
        <p:nvSpPr>
          <p:cNvPr id="4" name="Rectangle 3"/>
          <p:cNvSpPr/>
          <p:nvPr/>
        </p:nvSpPr>
        <p:spPr>
          <a:xfrm>
            <a:off x="9459146" y="602776"/>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6" name="Rectangle 5"/>
          <p:cNvSpPr/>
          <p:nvPr/>
        </p:nvSpPr>
        <p:spPr>
          <a:xfrm rot="20575946">
            <a:off x="1673881" y="4393006"/>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7" name="Rectangle 6"/>
          <p:cNvSpPr/>
          <p:nvPr/>
        </p:nvSpPr>
        <p:spPr>
          <a:xfrm rot="2329388">
            <a:off x="9397730" y="4485993"/>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8" name="Rectangle 7"/>
          <p:cNvSpPr/>
          <p:nvPr/>
        </p:nvSpPr>
        <p:spPr>
          <a:xfrm>
            <a:off x="873084" y="1423491"/>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9" name="TextBox 8"/>
          <p:cNvSpPr txBox="1"/>
          <p:nvPr/>
        </p:nvSpPr>
        <p:spPr>
          <a:xfrm>
            <a:off x="5814125" y="2215851"/>
            <a:ext cx="1550193" cy="461665"/>
          </a:xfrm>
          <a:prstGeom prst="rect">
            <a:avLst/>
          </a:prstGeom>
          <a:noFill/>
        </p:spPr>
        <p:txBody>
          <a:bodyPr wrap="square" rtlCol="0">
            <a:spAutoFit/>
          </a:bodyPr>
          <a:lstStyle/>
          <a:p>
            <a:r>
              <a:rPr lang="en-US" sz="2400" dirty="0" smtClean="0">
                <a:solidFill>
                  <a:srgbClr val="3E72F4"/>
                </a:solidFill>
              </a:rPr>
              <a:t>B A T</a:t>
            </a:r>
            <a:endParaRPr lang="en-US" sz="2400" dirty="0">
              <a:solidFill>
                <a:srgbClr val="3E72F4"/>
              </a:solidFill>
            </a:endParaRPr>
          </a:p>
        </p:txBody>
      </p:sp>
      <p:sp>
        <p:nvSpPr>
          <p:cNvPr id="10" name="TextBox 9"/>
          <p:cNvSpPr txBox="1"/>
          <p:nvPr/>
        </p:nvSpPr>
        <p:spPr>
          <a:xfrm>
            <a:off x="5272088" y="3213170"/>
            <a:ext cx="1550193" cy="461665"/>
          </a:xfrm>
          <a:prstGeom prst="rect">
            <a:avLst/>
          </a:prstGeom>
          <a:noFill/>
        </p:spPr>
        <p:txBody>
          <a:bodyPr wrap="square" rtlCol="0">
            <a:spAutoFit/>
          </a:bodyPr>
          <a:lstStyle/>
          <a:p>
            <a:r>
              <a:rPr lang="en-US" sz="2400" dirty="0" smtClean="0">
                <a:solidFill>
                  <a:srgbClr val="3E72F4"/>
                </a:solidFill>
              </a:rPr>
              <a:t>P A R T Y</a:t>
            </a:r>
            <a:endParaRPr lang="en-US" sz="2400" dirty="0">
              <a:solidFill>
                <a:srgbClr val="3E72F4"/>
              </a:solidFill>
            </a:endParaRPr>
          </a:p>
        </p:txBody>
      </p:sp>
      <p:sp>
        <p:nvSpPr>
          <p:cNvPr id="11" name="TextBox 10"/>
          <p:cNvSpPr txBox="1"/>
          <p:nvPr/>
        </p:nvSpPr>
        <p:spPr>
          <a:xfrm>
            <a:off x="5357813" y="4210489"/>
            <a:ext cx="1550193" cy="461665"/>
          </a:xfrm>
          <a:prstGeom prst="rect">
            <a:avLst/>
          </a:prstGeom>
          <a:noFill/>
        </p:spPr>
        <p:txBody>
          <a:bodyPr wrap="square" rtlCol="0">
            <a:spAutoFit/>
          </a:bodyPr>
          <a:lstStyle/>
          <a:p>
            <a:r>
              <a:rPr lang="en-US" sz="2400" dirty="0" smtClean="0">
                <a:solidFill>
                  <a:srgbClr val="3E72F4"/>
                </a:solidFill>
              </a:rPr>
              <a:t>C O V E R</a:t>
            </a:r>
            <a:endParaRPr lang="en-US" sz="2400" dirty="0">
              <a:solidFill>
                <a:srgbClr val="3E72F4"/>
              </a:solidFill>
            </a:endParaRPr>
          </a:p>
        </p:txBody>
      </p:sp>
    </p:spTree>
    <p:extLst>
      <p:ext uri="{BB962C8B-B14F-4D97-AF65-F5344CB8AC3E}">
        <p14:creationId xmlns:p14="http://schemas.microsoft.com/office/powerpoint/2010/main" val="43942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9848" y="1909310"/>
            <a:ext cx="10644188" cy="646331"/>
          </a:xfrm>
          <a:prstGeom prst="rect">
            <a:avLst/>
          </a:prstGeom>
          <a:noFill/>
        </p:spPr>
        <p:txBody>
          <a:bodyPr wrap="square" rtlCol="0">
            <a:spAutoFit/>
          </a:bodyPr>
          <a:lstStyle/>
          <a:p>
            <a:r>
              <a:rPr lang="en-US" dirty="0" smtClean="0"/>
              <a:t>Sometimes, a computer </a:t>
            </a:r>
            <a:r>
              <a:rPr lang="en-US" dirty="0" smtClean="0">
                <a:solidFill>
                  <a:srgbClr val="FF0000"/>
                </a:solidFill>
              </a:rPr>
              <a:t>can’t be sure </a:t>
            </a:r>
            <a:r>
              <a:rPr lang="en-US" dirty="0" smtClean="0"/>
              <a:t>what word we just said, or which version of a translation is the right one. But how do you teach a machine to guess, and guess well?!</a:t>
            </a:r>
            <a:endParaRPr lang="en-US" dirty="0"/>
          </a:p>
        </p:txBody>
      </p:sp>
      <p:sp>
        <p:nvSpPr>
          <p:cNvPr id="10" name="TextBox 9"/>
          <p:cNvSpPr txBox="1"/>
          <p:nvPr/>
        </p:nvSpPr>
        <p:spPr>
          <a:xfrm>
            <a:off x="1069848" y="5001483"/>
            <a:ext cx="10644188" cy="1200329"/>
          </a:xfrm>
          <a:prstGeom prst="rect">
            <a:avLst/>
          </a:prstGeom>
          <a:noFill/>
        </p:spPr>
        <p:txBody>
          <a:bodyPr wrap="square" rtlCol="0">
            <a:spAutoFit/>
          </a:bodyPr>
          <a:lstStyle/>
          <a:p>
            <a:r>
              <a:rPr lang="en-US" dirty="0" smtClean="0"/>
              <a:t>Unfortunately, even when each word in the chain makes sense with the word before it, the whole chain can end up being </a:t>
            </a:r>
            <a:r>
              <a:rPr lang="en-US" dirty="0" smtClean="0">
                <a:solidFill>
                  <a:srgbClr val="FF0000"/>
                </a:solidFill>
              </a:rPr>
              <a:t>gibberish</a:t>
            </a:r>
            <a:r>
              <a:rPr lang="en-US" dirty="0" smtClean="0"/>
              <a:t>! Linguists and computer scientists are working to ‘teach’ computers better ways to guess words, and in the meantime we can enjoy all the </a:t>
            </a:r>
            <a:r>
              <a:rPr lang="en-US" dirty="0" smtClean="0">
                <a:solidFill>
                  <a:srgbClr val="FF0000"/>
                </a:solidFill>
              </a:rPr>
              <a:t>funny mistakes </a:t>
            </a:r>
            <a:r>
              <a:rPr lang="en-US" dirty="0" smtClean="0"/>
              <a:t>computers make.</a:t>
            </a:r>
            <a:endParaRPr lang="en-US" dirty="0"/>
          </a:p>
        </p:txBody>
      </p:sp>
      <p:sp>
        <p:nvSpPr>
          <p:cNvPr id="11" name="TextBox 10"/>
          <p:cNvSpPr txBox="1"/>
          <p:nvPr/>
        </p:nvSpPr>
        <p:spPr>
          <a:xfrm>
            <a:off x="2977229" y="3980319"/>
            <a:ext cx="6829425" cy="584775"/>
          </a:xfrm>
          <a:prstGeom prst="rect">
            <a:avLst/>
          </a:prstGeom>
          <a:noFill/>
        </p:spPr>
        <p:txBody>
          <a:bodyPr wrap="square" rtlCol="0">
            <a:spAutoFit/>
          </a:bodyPr>
          <a:lstStyle/>
          <a:p>
            <a:pPr algn="ctr"/>
            <a:r>
              <a:rPr lang="en-US" sz="3200" dirty="0" smtClean="0">
                <a:solidFill>
                  <a:srgbClr val="FF0000"/>
                </a:solidFill>
              </a:rPr>
              <a:t>BOOK        COVER         UP</a:t>
            </a:r>
            <a:endParaRPr lang="en-US" sz="3200" dirty="0">
              <a:solidFill>
                <a:srgbClr val="FF0000"/>
              </a:solidFill>
            </a:endParaRPr>
          </a:p>
        </p:txBody>
      </p:sp>
      <p:sp>
        <p:nvSpPr>
          <p:cNvPr id="12" name="Rectangle 11"/>
          <p:cNvSpPr/>
          <p:nvPr/>
        </p:nvSpPr>
        <p:spPr>
          <a:xfrm>
            <a:off x="3443288" y="3843338"/>
            <a:ext cx="4236243" cy="900112"/>
          </a:xfrm>
          <a:prstGeom prst="rect">
            <a:avLst/>
          </a:prstGeom>
          <a:noFill/>
          <a:ln w="38100">
            <a:solidFill>
              <a:srgbClr val="3E72F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5631657" y="3837444"/>
            <a:ext cx="4236243" cy="900112"/>
          </a:xfrm>
          <a:prstGeom prst="rect">
            <a:avLst/>
          </a:prstGeom>
          <a:noFill/>
          <a:ln w="38100">
            <a:solidFill>
              <a:srgbClr val="3E72F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126798" y="3869650"/>
            <a:ext cx="850431" cy="867906"/>
          </a:xfrm>
          <a:prstGeom prst="rect">
            <a:avLst/>
          </a:prstGeom>
        </p:spPr>
      </p:pic>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277817" y="3853547"/>
            <a:ext cx="850431" cy="867906"/>
          </a:xfrm>
          <a:prstGeom prst="rect">
            <a:avLst/>
          </a:prstGeom>
        </p:spPr>
      </p:pic>
      <p:sp>
        <p:nvSpPr>
          <p:cNvPr id="17" name="Rounded Rectangle 16"/>
          <p:cNvSpPr/>
          <p:nvPr/>
        </p:nvSpPr>
        <p:spPr>
          <a:xfrm>
            <a:off x="661851" y="3869650"/>
            <a:ext cx="2315378" cy="867906"/>
          </a:xfrm>
          <a:prstGeom prst="roundRect">
            <a:avLst/>
          </a:prstGeom>
          <a:solidFill>
            <a:srgbClr val="3E72F4"/>
          </a:solidFill>
          <a:ln>
            <a:solidFill>
              <a:srgbClr val="3E7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Looks good!</a:t>
            </a:r>
            <a:endParaRPr lang="en-US" b="1" dirty="0"/>
          </a:p>
        </p:txBody>
      </p:sp>
      <p:sp>
        <p:nvSpPr>
          <p:cNvPr id="13" name="TextBox 12"/>
          <p:cNvSpPr txBox="1"/>
          <p:nvPr/>
        </p:nvSpPr>
        <p:spPr>
          <a:xfrm>
            <a:off x="1110513" y="2725148"/>
            <a:ext cx="10644188" cy="923330"/>
          </a:xfrm>
          <a:prstGeom prst="rect">
            <a:avLst/>
          </a:prstGeom>
          <a:noFill/>
        </p:spPr>
        <p:txBody>
          <a:bodyPr wrap="square" rtlCol="0">
            <a:spAutoFit/>
          </a:bodyPr>
          <a:lstStyle/>
          <a:p>
            <a:r>
              <a:rPr lang="en-US" dirty="0" smtClean="0"/>
              <a:t>Computers guess words using </a:t>
            </a:r>
            <a:r>
              <a:rPr lang="en-US" dirty="0" smtClean="0">
                <a:solidFill>
                  <a:srgbClr val="FF0000"/>
                </a:solidFill>
              </a:rPr>
              <a:t>probabilities</a:t>
            </a:r>
            <a:r>
              <a:rPr lang="en-US" dirty="0" smtClean="0"/>
              <a:t>. The program ‘looks’ at the words before and after the mystery word, then creates a list of all possible words that could go in that blank. Then, it chooses the one that is the most probable with the word before it, and the word after it:</a:t>
            </a:r>
            <a:endParaRPr lang="en-US" dirty="0"/>
          </a:p>
        </p:txBody>
      </p:sp>
      <p:sp>
        <p:nvSpPr>
          <p:cNvPr id="18" name="Title 1"/>
          <p:cNvSpPr txBox="1">
            <a:spLocks/>
          </p:cNvSpPr>
          <p:nvPr/>
        </p:nvSpPr>
        <p:spPr>
          <a:xfrm>
            <a:off x="983584" y="638791"/>
            <a:ext cx="10179342" cy="99048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How do computers ‘guess’ words?</a:t>
            </a:r>
            <a:br>
              <a:rPr lang="en-US" dirty="0" smtClean="0"/>
            </a:br>
            <a:r>
              <a:rPr lang="en-US" sz="2200" dirty="0" smtClean="0"/>
              <a:t>For speech recognition and computer translation</a:t>
            </a:r>
            <a:endParaRPr lang="en-US" sz="2700" dirty="0"/>
          </a:p>
        </p:txBody>
      </p:sp>
    </p:spTree>
    <p:extLst>
      <p:ext uri="{BB962C8B-B14F-4D97-AF65-F5344CB8AC3E}">
        <p14:creationId xmlns:p14="http://schemas.microsoft.com/office/powerpoint/2010/main" val="248167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2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4000"/>
                            </p:stCondLst>
                            <p:childTnLst>
                              <p:par>
                                <p:cTn id="13" presetID="9" presetClass="exit" presetSubtype="0" fill="hold" nodeType="afterEffect">
                                  <p:stCondLst>
                                    <p:cond delay="2000"/>
                                  </p:stCondLst>
                                  <p:childTnLst>
                                    <p:animEffect transition="out" filter="dissolv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par>
                          <p:cTn id="16" fill="hold">
                            <p:stCondLst>
                              <p:cond delay="6500"/>
                            </p:stCondLst>
                            <p:childTnLst>
                              <p:par>
                                <p:cTn id="17" presetID="9" presetClass="exit" presetSubtype="0" fill="hold" grpId="1" nodeType="afterEffect">
                                  <p:stCondLst>
                                    <p:cond delay="2000"/>
                                  </p:stCondLst>
                                  <p:childTnLst>
                                    <p:animEffect transition="out" filter="dissolve">
                                      <p:cBhvr>
                                        <p:cTn id="18" dur="1000"/>
                                        <p:tgtEl>
                                          <p:spTgt spid="12"/>
                                        </p:tgtEl>
                                      </p:cBhvr>
                                    </p:animEffect>
                                    <p:set>
                                      <p:cBhvr>
                                        <p:cTn id="19" dur="1" fill="hold">
                                          <p:stCondLst>
                                            <p:cond delay="999"/>
                                          </p:stCondLst>
                                        </p:cTn>
                                        <p:tgtEl>
                                          <p:spTgt spid="12"/>
                                        </p:tgtEl>
                                        <p:attrNameLst>
                                          <p:attrName>style.visibility</p:attrName>
                                        </p:attrNameLst>
                                      </p:cBhvr>
                                      <p:to>
                                        <p:strVal val="hidden"/>
                                      </p:to>
                                    </p:set>
                                  </p:childTnLst>
                                </p:cTn>
                              </p:par>
                            </p:childTnLst>
                          </p:cTn>
                        </p:par>
                        <p:par>
                          <p:cTn id="20" fill="hold">
                            <p:stCondLst>
                              <p:cond delay="9500"/>
                            </p:stCondLst>
                            <p:childTnLst>
                              <p:par>
                                <p:cTn id="21" presetID="10" presetClass="entr" presetSubtype="0" fill="hold" grpId="0" nodeType="afterEffect">
                                  <p:stCondLst>
                                    <p:cond delay="20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par>
                          <p:cTn id="24" fill="hold">
                            <p:stCondLst>
                              <p:cond delay="12500"/>
                            </p:stCondLst>
                            <p:childTnLst>
                              <p:par>
                                <p:cTn id="25" presetID="10" presetClass="entr" presetSubtype="0" fill="hold" nodeType="afterEffect">
                                  <p:stCondLst>
                                    <p:cond delay="2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par>
                          <p:cTn id="28" fill="hold">
                            <p:stCondLst>
                              <p:cond delay="15500"/>
                            </p:stCondLst>
                            <p:childTnLst>
                              <p:par>
                                <p:cTn id="29" presetID="9" presetClass="exit" presetSubtype="0" fill="hold" nodeType="afterEffect">
                                  <p:stCondLst>
                                    <p:cond delay="2000"/>
                                  </p:stCondLst>
                                  <p:childTnLst>
                                    <p:animEffect transition="out" filter="dissolv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par>
                          <p:cTn id="32" fill="hold">
                            <p:stCondLst>
                              <p:cond delay="18000"/>
                            </p:stCondLst>
                            <p:childTnLst>
                              <p:par>
                                <p:cTn id="33" presetID="9" presetClass="exit" presetSubtype="0" fill="hold" grpId="1" nodeType="afterEffect">
                                  <p:stCondLst>
                                    <p:cond delay="2000"/>
                                  </p:stCondLst>
                                  <p:childTnLst>
                                    <p:animEffect transition="out" filter="dissolve">
                                      <p:cBhvr>
                                        <p:cTn id="34" dur="1000"/>
                                        <p:tgtEl>
                                          <p:spTgt spid="14"/>
                                        </p:tgtEl>
                                      </p:cBhvr>
                                    </p:animEffect>
                                    <p:set>
                                      <p:cBhvr>
                                        <p:cTn id="35" dur="1" fill="hold">
                                          <p:stCondLst>
                                            <p:cond delay="999"/>
                                          </p:stCondLst>
                                        </p:cTn>
                                        <p:tgtEl>
                                          <p:spTgt spid="14"/>
                                        </p:tgtEl>
                                        <p:attrNameLst>
                                          <p:attrName>style.visibility</p:attrName>
                                        </p:attrNameLst>
                                      </p:cBhvr>
                                      <p:to>
                                        <p:strVal val="hidden"/>
                                      </p:to>
                                    </p:set>
                                  </p:childTnLst>
                                </p:cTn>
                              </p:par>
                            </p:childTnLst>
                          </p:cTn>
                        </p:par>
                        <p:par>
                          <p:cTn id="36" fill="hold">
                            <p:stCondLst>
                              <p:cond delay="21000"/>
                            </p:stCondLst>
                            <p:childTnLst>
                              <p:par>
                                <p:cTn id="37" presetID="10" presetClass="entr" presetSubtype="0" fill="hold" grpId="0" nodeType="afterEffect">
                                  <p:stCondLst>
                                    <p:cond delay="20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Computers Guess Words?</a:t>
            </a:r>
            <a:br>
              <a:rPr lang="en-US" dirty="0" smtClean="0"/>
            </a:br>
            <a:r>
              <a:rPr lang="en-US" sz="2000" dirty="0" smtClean="0"/>
              <a:t>For speech recognition and computer Translation</a:t>
            </a:r>
            <a:endParaRPr lang="en-US" sz="2000" dirty="0"/>
          </a:p>
        </p:txBody>
      </p:sp>
      <p:sp>
        <p:nvSpPr>
          <p:cNvPr id="4" name="Content Placeholder 3"/>
          <p:cNvSpPr txBox="1">
            <a:spLocks noGrp="1"/>
          </p:cNvSpPr>
          <p:nvPr>
            <p:ph idx="1"/>
          </p:nvPr>
        </p:nvSpPr>
        <p:spPr>
          <a:xfrm>
            <a:off x="1069848" y="2121408"/>
            <a:ext cx="10058400" cy="3356816"/>
          </a:xfrm>
          <a:prstGeom prst="rect">
            <a:avLst/>
          </a:prstGeom>
          <a:noFill/>
        </p:spPr>
        <p:txBody>
          <a:bodyPr wrap="square" rtlCol="0">
            <a:spAutoFit/>
          </a:bodyPr>
          <a:lstStyle/>
          <a:p>
            <a:r>
              <a:rPr lang="en-US" dirty="0" smtClean="0"/>
              <a:t>Let’s look at an example from a state-of-the-art computer translation system.  </a:t>
            </a:r>
          </a:p>
          <a:p>
            <a:pPr lvl="1"/>
            <a:r>
              <a:rPr lang="en-US" dirty="0" smtClean="0"/>
              <a:t>Supplied by Austin Matthews.  </a:t>
            </a:r>
          </a:p>
          <a:p>
            <a:r>
              <a:rPr lang="en-US" dirty="0" smtClean="0"/>
              <a:t>The red parts of the sentence are each ok on their own, but together they make a grammatical error:  </a:t>
            </a:r>
          </a:p>
          <a:p>
            <a:pPr marL="0" indent="0">
              <a:buNone/>
            </a:pPr>
            <a:endParaRPr lang="en-US" dirty="0" smtClean="0"/>
          </a:p>
          <a:p>
            <a:pPr lvl="1"/>
            <a:r>
              <a:rPr lang="en-US" dirty="0" smtClean="0">
                <a:solidFill>
                  <a:srgbClr val="FF0000"/>
                </a:solidFill>
              </a:rPr>
              <a:t>the </a:t>
            </a:r>
            <a:r>
              <a:rPr lang="en-US" dirty="0">
                <a:solidFill>
                  <a:srgbClr val="FF0000"/>
                </a:solidFill>
              </a:rPr>
              <a:t>curriculum will be </a:t>
            </a:r>
            <a:r>
              <a:rPr lang="en-US" dirty="0" smtClean="0">
                <a:solidFill>
                  <a:srgbClr val="FF0000"/>
                </a:solidFill>
              </a:rPr>
              <a:t>more </a:t>
            </a:r>
            <a:r>
              <a:rPr lang="en-US" dirty="0"/>
              <a:t>emphasis on " real life " </a:t>
            </a:r>
            <a:r>
              <a:rPr lang="en-US" dirty="0" smtClean="0"/>
              <a:t>problems.</a:t>
            </a:r>
          </a:p>
          <a:p>
            <a:pPr lvl="2"/>
            <a:r>
              <a:rPr lang="en-US" dirty="0" smtClean="0"/>
              <a:t>Compare to:  </a:t>
            </a:r>
            <a:r>
              <a:rPr lang="en-US" dirty="0" smtClean="0">
                <a:solidFill>
                  <a:srgbClr val="FF0000"/>
                </a:solidFill>
              </a:rPr>
              <a:t>the curriculum will be more </a:t>
            </a:r>
            <a:r>
              <a:rPr lang="en-US" dirty="0" smtClean="0"/>
              <a:t>advanced. </a:t>
            </a:r>
          </a:p>
          <a:p>
            <a:pPr marL="548640" lvl="2" indent="0">
              <a:buNone/>
            </a:pPr>
            <a:endParaRPr lang="en-US" dirty="0" smtClean="0"/>
          </a:p>
          <a:p>
            <a:pPr lvl="1"/>
            <a:r>
              <a:rPr lang="en-US" dirty="0"/>
              <a:t>the curriculum </a:t>
            </a:r>
            <a:r>
              <a:rPr lang="en-US" dirty="0">
                <a:solidFill>
                  <a:srgbClr val="FF0000"/>
                </a:solidFill>
              </a:rPr>
              <a:t>will be more emphasis on </a:t>
            </a:r>
            <a:r>
              <a:rPr lang="en-US" dirty="0"/>
              <a:t>" real life " problems</a:t>
            </a:r>
            <a:r>
              <a:rPr lang="en-US" dirty="0" smtClean="0"/>
              <a:t>.</a:t>
            </a:r>
          </a:p>
          <a:p>
            <a:pPr lvl="2"/>
            <a:r>
              <a:rPr lang="en-US" dirty="0" smtClean="0"/>
              <a:t>Compare to:  the solution </a:t>
            </a:r>
            <a:r>
              <a:rPr lang="en-US" dirty="0" smtClean="0">
                <a:solidFill>
                  <a:srgbClr val="FF0000"/>
                </a:solidFill>
              </a:rPr>
              <a:t>will be more emphasis on </a:t>
            </a:r>
            <a:r>
              <a:rPr lang="en-US" dirty="0" smtClean="0"/>
              <a:t>real life problems. </a:t>
            </a:r>
            <a:endParaRPr lang="en-US" dirty="0"/>
          </a:p>
        </p:txBody>
      </p:sp>
    </p:spTree>
    <p:extLst>
      <p:ext uri="{BB962C8B-B14F-4D97-AF65-F5344CB8AC3E}">
        <p14:creationId xmlns:p14="http://schemas.microsoft.com/office/powerpoint/2010/main" val="3308911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622" y="580030"/>
            <a:ext cx="11204812" cy="1009935"/>
          </a:xfrm>
        </p:spPr>
        <p:txBody>
          <a:bodyPr>
            <a:normAutofit/>
          </a:bodyPr>
          <a:lstStyle/>
          <a:p>
            <a:pPr marL="0" indent="0">
              <a:buNone/>
            </a:pPr>
            <a:r>
              <a:rPr lang="en-US" dirty="0">
                <a:solidFill>
                  <a:srgbClr val="FF0000"/>
                </a:solidFill>
              </a:rPr>
              <a:t>Professor Word </a:t>
            </a:r>
            <a:r>
              <a:rPr lang="en-US" dirty="0"/>
              <a:t>has invented a machine to </a:t>
            </a:r>
            <a:r>
              <a:rPr lang="en-US" dirty="0">
                <a:solidFill>
                  <a:srgbClr val="FF0000"/>
                </a:solidFill>
              </a:rPr>
              <a:t>read </a:t>
            </a:r>
            <a:r>
              <a:rPr lang="en-US" dirty="0" smtClean="0">
                <a:solidFill>
                  <a:srgbClr val="FF0000"/>
                </a:solidFill>
              </a:rPr>
              <a:t>words </a:t>
            </a:r>
            <a:r>
              <a:rPr lang="en-US" dirty="0">
                <a:solidFill>
                  <a:srgbClr val="FF0000"/>
                </a:solidFill>
              </a:rPr>
              <a:t>aloud</a:t>
            </a:r>
            <a:r>
              <a:rPr lang="en-US" dirty="0"/>
              <a:t>, but it isn’t working right! </a:t>
            </a:r>
            <a:endParaRPr lang="en-US" dirty="0" smtClean="0"/>
          </a:p>
          <a:p>
            <a:pPr marL="0" indent="0">
              <a:buNone/>
            </a:pPr>
            <a:r>
              <a:rPr lang="en-US" dirty="0" smtClean="0"/>
              <a:t>This sign </a:t>
            </a:r>
            <a:r>
              <a:rPr lang="en-US" dirty="0"/>
              <a:t>it just read doesn’t make any </a:t>
            </a:r>
            <a:r>
              <a:rPr lang="en-US" dirty="0" smtClean="0"/>
              <a:t>sense…</a:t>
            </a:r>
          </a:p>
        </p:txBody>
      </p:sp>
      <p:sp>
        <p:nvSpPr>
          <p:cNvPr id="4" name="Content Placeholder 2"/>
          <p:cNvSpPr txBox="1">
            <a:spLocks/>
          </p:cNvSpPr>
          <p:nvPr/>
        </p:nvSpPr>
        <p:spPr>
          <a:xfrm>
            <a:off x="784925" y="5088708"/>
            <a:ext cx="10058400" cy="4561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Can you figure out which </a:t>
            </a:r>
            <a:r>
              <a:rPr lang="en-US" dirty="0" smtClean="0">
                <a:solidFill>
                  <a:srgbClr val="FF0000"/>
                </a:solidFill>
              </a:rPr>
              <a:t>TWO MISTAKES </a:t>
            </a:r>
            <a:r>
              <a:rPr lang="en-US" dirty="0" smtClean="0"/>
              <a:t>the machine is making?</a:t>
            </a:r>
          </a:p>
        </p:txBody>
      </p:sp>
      <p:sp>
        <p:nvSpPr>
          <p:cNvPr id="5" name="TextBox 4"/>
          <p:cNvSpPr txBox="1"/>
          <p:nvPr/>
        </p:nvSpPr>
        <p:spPr>
          <a:xfrm>
            <a:off x="1230277" y="1509508"/>
            <a:ext cx="9722052" cy="3416320"/>
          </a:xfrm>
          <a:prstGeom prst="rect">
            <a:avLst/>
          </a:prstGeom>
          <a:noFill/>
        </p:spPr>
        <p:txBody>
          <a:bodyPr wrap="square" rtlCol="0">
            <a:spAutoFit/>
          </a:bodyPr>
          <a:lstStyle/>
          <a:p>
            <a:pPr algn="ctr"/>
            <a:r>
              <a:rPr lang="en-US" sz="2400" dirty="0" smtClean="0"/>
              <a:t>“</a:t>
            </a:r>
            <a:r>
              <a:rPr lang="en-US" sz="2400" dirty="0" err="1" smtClean="0"/>
              <a:t>Weiccme</a:t>
            </a:r>
            <a:r>
              <a:rPr lang="en-US" sz="2400" dirty="0" smtClean="0"/>
              <a:t> </a:t>
            </a:r>
            <a:r>
              <a:rPr lang="en-US" sz="2400" dirty="0"/>
              <a:t>to the </a:t>
            </a:r>
            <a:r>
              <a:rPr lang="en-US" sz="2400" dirty="0" err="1"/>
              <a:t>iccai</a:t>
            </a:r>
            <a:r>
              <a:rPr lang="en-US" sz="2400" dirty="0"/>
              <a:t> </a:t>
            </a:r>
            <a:r>
              <a:rPr lang="en-US" sz="2400" dirty="0" err="1"/>
              <a:t>pcci</a:t>
            </a:r>
            <a:r>
              <a:rPr lang="en-US" sz="2400" dirty="0"/>
              <a:t>!</a:t>
            </a:r>
          </a:p>
          <a:p>
            <a:pPr algn="ctr"/>
            <a:endParaRPr lang="en-US" sz="2400" dirty="0"/>
          </a:p>
          <a:p>
            <a:pPr algn="ctr"/>
            <a:r>
              <a:rPr lang="en-US" sz="2400" dirty="0"/>
              <a:t>Swimming rules:</a:t>
            </a:r>
          </a:p>
          <a:p>
            <a:pPr algn="ctr"/>
            <a:endParaRPr lang="en-US" sz="2400" dirty="0"/>
          </a:p>
          <a:p>
            <a:pPr algn="ctr"/>
            <a:r>
              <a:rPr lang="en-US" sz="2400" dirty="0"/>
              <a:t>1. </a:t>
            </a:r>
            <a:r>
              <a:rPr lang="en-US" sz="2400" dirty="0" err="1"/>
              <a:t>Nc</a:t>
            </a:r>
            <a:r>
              <a:rPr lang="en-US" sz="2400" dirty="0"/>
              <a:t> running</a:t>
            </a:r>
          </a:p>
          <a:p>
            <a:pPr algn="ctr"/>
            <a:r>
              <a:rPr lang="en-US" sz="2400" dirty="0"/>
              <a:t>2. </a:t>
            </a:r>
            <a:r>
              <a:rPr lang="en-US" sz="2400" dirty="0" err="1"/>
              <a:t>Nc</a:t>
            </a:r>
            <a:r>
              <a:rPr lang="en-US" sz="2400" dirty="0"/>
              <a:t> </a:t>
            </a:r>
            <a:r>
              <a:rPr lang="en-US" sz="2400" dirty="0" err="1"/>
              <a:t>spiashing</a:t>
            </a:r>
            <a:endParaRPr lang="en-US" sz="2400" dirty="0"/>
          </a:p>
          <a:p>
            <a:pPr algn="ctr"/>
            <a:r>
              <a:rPr lang="en-US" sz="2400" dirty="0"/>
              <a:t>3. The </a:t>
            </a:r>
            <a:r>
              <a:rPr lang="en-US" sz="2400" dirty="0" err="1"/>
              <a:t>pcci</a:t>
            </a:r>
            <a:r>
              <a:rPr lang="en-US" sz="2400" dirty="0"/>
              <a:t> </a:t>
            </a:r>
            <a:r>
              <a:rPr lang="en-US" sz="2400" dirty="0" err="1"/>
              <a:t>cicses</a:t>
            </a:r>
            <a:r>
              <a:rPr lang="en-US" sz="2400" dirty="0"/>
              <a:t> at 7 pm</a:t>
            </a:r>
          </a:p>
          <a:p>
            <a:pPr algn="ctr"/>
            <a:endParaRPr lang="en-US" sz="2400" dirty="0"/>
          </a:p>
          <a:p>
            <a:pPr algn="ctr"/>
            <a:r>
              <a:rPr lang="en-US" sz="2400" dirty="0"/>
              <a:t>Have fun</a:t>
            </a:r>
            <a:r>
              <a:rPr lang="en-US" sz="2400" dirty="0" smtClean="0"/>
              <a:t>!”</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758" y="4414490"/>
            <a:ext cx="1828571" cy="1828571"/>
          </a:xfrm>
          <a:prstGeom prst="rect">
            <a:avLst/>
          </a:prstGeom>
        </p:spPr>
      </p:pic>
      <p:sp>
        <p:nvSpPr>
          <p:cNvPr id="7" name="TextBox 6"/>
          <p:cNvSpPr txBox="1"/>
          <p:nvPr/>
        </p:nvSpPr>
        <p:spPr>
          <a:xfrm>
            <a:off x="907257" y="5544848"/>
            <a:ext cx="1550193" cy="461665"/>
          </a:xfrm>
          <a:prstGeom prst="rect">
            <a:avLst/>
          </a:prstGeom>
          <a:noFill/>
        </p:spPr>
        <p:txBody>
          <a:bodyPr wrap="square" rtlCol="0">
            <a:spAutoFit/>
          </a:bodyPr>
          <a:lstStyle/>
          <a:p>
            <a:r>
              <a:rPr lang="en-US" sz="2400" dirty="0" smtClean="0">
                <a:solidFill>
                  <a:srgbClr val="3E72F4"/>
                </a:solidFill>
              </a:rPr>
              <a:t>1.  o </a:t>
            </a:r>
            <a:r>
              <a:rPr lang="en-US" sz="2400" dirty="0" smtClean="0">
                <a:solidFill>
                  <a:srgbClr val="3E72F4"/>
                </a:solidFill>
                <a:sym typeface="Wingdings" panose="05000000000000000000" pitchFamily="2" charset="2"/>
              </a:rPr>
              <a:t> c</a:t>
            </a:r>
            <a:endParaRPr lang="en-US" sz="2400" dirty="0">
              <a:solidFill>
                <a:srgbClr val="3E72F4"/>
              </a:solidFill>
            </a:endParaRPr>
          </a:p>
        </p:txBody>
      </p:sp>
      <p:sp>
        <p:nvSpPr>
          <p:cNvPr id="8" name="TextBox 7"/>
          <p:cNvSpPr txBox="1"/>
          <p:nvPr/>
        </p:nvSpPr>
        <p:spPr>
          <a:xfrm>
            <a:off x="2793358" y="5544848"/>
            <a:ext cx="1550193" cy="461665"/>
          </a:xfrm>
          <a:prstGeom prst="rect">
            <a:avLst/>
          </a:prstGeom>
          <a:noFill/>
        </p:spPr>
        <p:txBody>
          <a:bodyPr wrap="square" rtlCol="0">
            <a:spAutoFit/>
          </a:bodyPr>
          <a:lstStyle/>
          <a:p>
            <a:r>
              <a:rPr lang="en-US" sz="2400" dirty="0" smtClean="0">
                <a:solidFill>
                  <a:srgbClr val="3E72F4"/>
                </a:solidFill>
                <a:latin typeface="Trebuchet MS" panose="020B0603020202020204" pitchFamily="34" charset="0"/>
              </a:rPr>
              <a:t>2.  l </a:t>
            </a:r>
            <a:r>
              <a:rPr lang="en-US" sz="2400" dirty="0" smtClean="0">
                <a:solidFill>
                  <a:srgbClr val="3E72F4"/>
                </a:solidFill>
                <a:latin typeface="Trebuchet MS" panose="020B0603020202020204" pitchFamily="34" charset="0"/>
                <a:sym typeface="Wingdings" panose="05000000000000000000" pitchFamily="2" charset="2"/>
              </a:rPr>
              <a:t> </a:t>
            </a:r>
            <a:r>
              <a:rPr lang="en-US" sz="2400" dirty="0" err="1" smtClean="0">
                <a:solidFill>
                  <a:srgbClr val="3E72F4"/>
                </a:solidFill>
                <a:latin typeface="Trebuchet MS" panose="020B0603020202020204" pitchFamily="34" charset="0"/>
                <a:sym typeface="Wingdings" panose="05000000000000000000" pitchFamily="2" charset="2"/>
              </a:rPr>
              <a:t>i</a:t>
            </a:r>
            <a:endParaRPr lang="en-US" sz="2400" dirty="0">
              <a:solidFill>
                <a:srgbClr val="3E72F4"/>
              </a:solidFill>
              <a:latin typeface="Trebuchet MS" panose="020B0603020202020204" pitchFamily="34" charset="0"/>
            </a:endParaRPr>
          </a:p>
        </p:txBody>
      </p:sp>
    </p:spTree>
    <p:extLst>
      <p:ext uri="{BB962C8B-B14F-4D97-AF65-F5344CB8AC3E}">
        <p14:creationId xmlns:p14="http://schemas.microsoft.com/office/powerpoint/2010/main" val="346992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1231393"/>
          </a:xfrm>
        </p:spPr>
        <p:txBody>
          <a:bodyPr>
            <a:normAutofit/>
          </a:bodyPr>
          <a:lstStyle/>
          <a:p>
            <a:pPr marL="0" indent="0">
              <a:buNone/>
            </a:pPr>
            <a:r>
              <a:rPr lang="en-US" dirty="0" smtClean="0"/>
              <a:t>Some words in </a:t>
            </a:r>
            <a:r>
              <a:rPr lang="en-US" dirty="0" smtClean="0">
                <a:solidFill>
                  <a:srgbClr val="FF0000"/>
                </a:solidFill>
              </a:rPr>
              <a:t>Japanese</a:t>
            </a:r>
            <a:r>
              <a:rPr lang="en-US" dirty="0" smtClean="0"/>
              <a:t>, called</a:t>
            </a:r>
            <a:r>
              <a:rPr lang="en-US" dirty="0" smtClean="0">
                <a:solidFill>
                  <a:srgbClr val="FF0000"/>
                </a:solidFill>
              </a:rPr>
              <a:t> loanwords</a:t>
            </a:r>
            <a:r>
              <a:rPr lang="en-US" dirty="0" smtClean="0"/>
              <a:t>, are “borrowed” from English. </a:t>
            </a:r>
          </a:p>
          <a:p>
            <a:pPr marL="0" indent="0">
              <a:buNone/>
            </a:pPr>
            <a:r>
              <a:rPr lang="en-US" dirty="0" smtClean="0"/>
              <a:t>Can you match each loanword to its picture?</a:t>
            </a:r>
          </a:p>
        </p:txBody>
      </p:sp>
      <p:sp>
        <p:nvSpPr>
          <p:cNvPr id="4" name="TextBox 3"/>
          <p:cNvSpPr txBox="1"/>
          <p:nvPr/>
        </p:nvSpPr>
        <p:spPr>
          <a:xfrm>
            <a:off x="1199321" y="2299252"/>
            <a:ext cx="1298714" cy="461665"/>
          </a:xfrm>
          <a:prstGeom prst="rect">
            <a:avLst/>
          </a:prstGeom>
          <a:noFill/>
        </p:spPr>
        <p:txBody>
          <a:bodyPr wrap="square" rtlCol="0">
            <a:spAutoFit/>
          </a:bodyPr>
          <a:lstStyle/>
          <a:p>
            <a:r>
              <a:rPr lang="en-US" sz="2400" b="1" dirty="0" err="1" smtClean="0">
                <a:latin typeface="Corbel" panose="020B0503020204020204" pitchFamily="34" charset="0"/>
              </a:rPr>
              <a:t>takushii</a:t>
            </a:r>
            <a:endParaRPr lang="en-US" b="1" dirty="0" smtClean="0">
              <a:latin typeface="Corbel" panose="020B0503020204020204" pitchFamily="34" charset="0"/>
            </a:endParaRPr>
          </a:p>
        </p:txBody>
      </p:sp>
      <p:sp>
        <p:nvSpPr>
          <p:cNvPr id="6" name="TextBox 5"/>
          <p:cNvSpPr txBox="1"/>
          <p:nvPr/>
        </p:nvSpPr>
        <p:spPr>
          <a:xfrm>
            <a:off x="3458979" y="2308548"/>
            <a:ext cx="1802296" cy="461665"/>
          </a:xfrm>
          <a:prstGeom prst="rect">
            <a:avLst/>
          </a:prstGeom>
          <a:noFill/>
        </p:spPr>
        <p:txBody>
          <a:bodyPr wrap="square" rtlCol="0">
            <a:spAutoFit/>
          </a:bodyPr>
          <a:lstStyle/>
          <a:p>
            <a:r>
              <a:rPr lang="en-US" sz="2400" b="1" dirty="0" err="1">
                <a:latin typeface="Corbel" panose="020B0503020204020204" pitchFamily="34" charset="0"/>
              </a:rPr>
              <a:t>a</a:t>
            </a:r>
            <a:r>
              <a:rPr lang="en-US" sz="2400" b="1" dirty="0" err="1" smtClean="0">
                <a:latin typeface="Corbel" panose="020B0503020204020204" pitchFamily="34" charset="0"/>
              </a:rPr>
              <a:t>isu</a:t>
            </a:r>
            <a:r>
              <a:rPr lang="en-US" sz="2400" b="1" dirty="0" smtClean="0">
                <a:latin typeface="Corbel" panose="020B0503020204020204" pitchFamily="34" charset="0"/>
              </a:rPr>
              <a:t> </a:t>
            </a:r>
            <a:r>
              <a:rPr lang="en-US" sz="2400" b="1" dirty="0" err="1" smtClean="0">
                <a:latin typeface="Corbel" panose="020B0503020204020204" pitchFamily="34" charset="0"/>
              </a:rPr>
              <a:t>kuriimu</a:t>
            </a:r>
            <a:endParaRPr lang="en-US" b="1" dirty="0" smtClean="0">
              <a:latin typeface="Corbel" panose="020B0503020204020204" pitchFamily="34" charset="0"/>
            </a:endParaRPr>
          </a:p>
        </p:txBody>
      </p:sp>
      <p:sp>
        <p:nvSpPr>
          <p:cNvPr id="7" name="TextBox 6"/>
          <p:cNvSpPr txBox="1"/>
          <p:nvPr/>
        </p:nvSpPr>
        <p:spPr>
          <a:xfrm>
            <a:off x="6327913" y="2299252"/>
            <a:ext cx="1219200" cy="461665"/>
          </a:xfrm>
          <a:prstGeom prst="rect">
            <a:avLst/>
          </a:prstGeom>
          <a:noFill/>
        </p:spPr>
        <p:txBody>
          <a:bodyPr wrap="square" rtlCol="0">
            <a:spAutoFit/>
          </a:bodyPr>
          <a:lstStyle/>
          <a:p>
            <a:r>
              <a:rPr lang="en-US" sz="2400" b="1" dirty="0" err="1" smtClean="0">
                <a:latin typeface="Corbel" panose="020B0503020204020204" pitchFamily="34" charset="0"/>
              </a:rPr>
              <a:t>pengin</a:t>
            </a:r>
            <a:endParaRPr lang="en-US" b="1" dirty="0" smtClean="0">
              <a:latin typeface="Corbel" panose="020B0503020204020204" pitchFamily="34" charset="0"/>
            </a:endParaRPr>
          </a:p>
        </p:txBody>
      </p:sp>
      <p:sp>
        <p:nvSpPr>
          <p:cNvPr id="8" name="TextBox 7"/>
          <p:cNvSpPr txBox="1"/>
          <p:nvPr/>
        </p:nvSpPr>
        <p:spPr>
          <a:xfrm>
            <a:off x="8925339" y="2299252"/>
            <a:ext cx="1371600" cy="461665"/>
          </a:xfrm>
          <a:prstGeom prst="rect">
            <a:avLst/>
          </a:prstGeom>
          <a:noFill/>
        </p:spPr>
        <p:txBody>
          <a:bodyPr wrap="square" rtlCol="0">
            <a:spAutoFit/>
          </a:bodyPr>
          <a:lstStyle/>
          <a:p>
            <a:r>
              <a:rPr lang="en-US" sz="2400" b="1" dirty="0" err="1" smtClean="0">
                <a:latin typeface="Corbel" panose="020B0503020204020204" pitchFamily="34" charset="0"/>
              </a:rPr>
              <a:t>chiizu</a:t>
            </a:r>
            <a:endParaRPr lang="en-US" b="1" dirty="0" smtClean="0">
              <a:latin typeface="Corbel" panose="020B0503020204020204" pitchFamily="34" charset="0"/>
            </a:endParaRPr>
          </a:p>
        </p:txBody>
      </p:sp>
      <p:sp>
        <p:nvSpPr>
          <p:cNvPr id="14" name="TextBox 13"/>
          <p:cNvSpPr txBox="1"/>
          <p:nvPr/>
        </p:nvSpPr>
        <p:spPr>
          <a:xfrm>
            <a:off x="835914" y="4040770"/>
            <a:ext cx="583096" cy="584775"/>
          </a:xfrm>
          <a:prstGeom prst="rect">
            <a:avLst/>
          </a:prstGeom>
          <a:noFill/>
        </p:spPr>
        <p:txBody>
          <a:bodyPr wrap="square" rtlCol="0">
            <a:spAutoFit/>
          </a:bodyPr>
          <a:lstStyle/>
          <a:p>
            <a:r>
              <a:rPr lang="en-US" sz="3200" b="1" dirty="0" smtClean="0">
                <a:solidFill>
                  <a:srgbClr val="FF0000"/>
                </a:solidFill>
              </a:rPr>
              <a:t>A</a:t>
            </a:r>
            <a:endParaRPr lang="en-US" sz="3200" b="1" dirty="0">
              <a:solidFill>
                <a:srgbClr val="FF0000"/>
              </a:solidFill>
            </a:endParaRPr>
          </a:p>
        </p:txBody>
      </p:sp>
      <p:sp>
        <p:nvSpPr>
          <p:cNvPr id="15" name="TextBox 14"/>
          <p:cNvSpPr txBox="1"/>
          <p:nvPr/>
        </p:nvSpPr>
        <p:spPr>
          <a:xfrm>
            <a:off x="3548222" y="4039627"/>
            <a:ext cx="583096" cy="584775"/>
          </a:xfrm>
          <a:prstGeom prst="rect">
            <a:avLst/>
          </a:prstGeom>
          <a:noFill/>
        </p:spPr>
        <p:txBody>
          <a:bodyPr wrap="square" rtlCol="0">
            <a:spAutoFit/>
          </a:bodyPr>
          <a:lstStyle/>
          <a:p>
            <a:r>
              <a:rPr lang="en-US" sz="3200" b="1" dirty="0">
                <a:solidFill>
                  <a:srgbClr val="FF0000"/>
                </a:solidFill>
              </a:rPr>
              <a:t>B</a:t>
            </a:r>
          </a:p>
        </p:txBody>
      </p:sp>
      <p:sp>
        <p:nvSpPr>
          <p:cNvPr id="16" name="TextBox 15"/>
          <p:cNvSpPr txBox="1"/>
          <p:nvPr/>
        </p:nvSpPr>
        <p:spPr>
          <a:xfrm>
            <a:off x="6030761" y="4039626"/>
            <a:ext cx="583096" cy="584775"/>
          </a:xfrm>
          <a:prstGeom prst="rect">
            <a:avLst/>
          </a:prstGeom>
          <a:noFill/>
        </p:spPr>
        <p:txBody>
          <a:bodyPr wrap="square" rtlCol="0">
            <a:spAutoFit/>
          </a:bodyPr>
          <a:lstStyle/>
          <a:p>
            <a:r>
              <a:rPr lang="en-US" sz="3200" b="1" dirty="0" smtClean="0">
                <a:solidFill>
                  <a:srgbClr val="FF0000"/>
                </a:solidFill>
              </a:rPr>
              <a:t>C</a:t>
            </a:r>
            <a:endParaRPr lang="en-US" sz="3200" b="1" dirty="0">
              <a:solidFill>
                <a:srgbClr val="FF0000"/>
              </a:solidFill>
            </a:endParaRPr>
          </a:p>
        </p:txBody>
      </p:sp>
      <p:sp>
        <p:nvSpPr>
          <p:cNvPr id="17" name="TextBox 16"/>
          <p:cNvSpPr txBox="1"/>
          <p:nvPr/>
        </p:nvSpPr>
        <p:spPr>
          <a:xfrm>
            <a:off x="8743069" y="4040771"/>
            <a:ext cx="583096" cy="584775"/>
          </a:xfrm>
          <a:prstGeom prst="rect">
            <a:avLst/>
          </a:prstGeom>
          <a:noFill/>
        </p:spPr>
        <p:txBody>
          <a:bodyPr wrap="square" rtlCol="0">
            <a:spAutoFit/>
          </a:bodyPr>
          <a:lstStyle/>
          <a:p>
            <a:r>
              <a:rPr lang="en-US" sz="3200" b="1" dirty="0">
                <a:solidFill>
                  <a:srgbClr val="FF0000"/>
                </a:solidFill>
              </a:rPr>
              <a:t>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165" y="3764459"/>
            <a:ext cx="1273521" cy="24353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449" y="4388415"/>
            <a:ext cx="1358798" cy="181142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456" y="4493571"/>
            <a:ext cx="1823314" cy="170627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924" y="4812152"/>
            <a:ext cx="1834316" cy="1387689"/>
          </a:xfrm>
          <a:prstGeom prst="rect">
            <a:avLst/>
          </a:prstGeom>
        </p:spPr>
      </p:pic>
      <p:cxnSp>
        <p:nvCxnSpPr>
          <p:cNvPr id="10" name="Straight Connector 9"/>
          <p:cNvCxnSpPr>
            <a:stCxn id="4" idx="2"/>
          </p:cNvCxnSpPr>
          <p:nvPr/>
        </p:nvCxnSpPr>
        <p:spPr>
          <a:xfrm>
            <a:off x="1848678" y="2760917"/>
            <a:ext cx="4130641" cy="1468183"/>
          </a:xfrm>
          <a:prstGeom prst="line">
            <a:avLst/>
          </a:prstGeom>
          <a:ln w="38100">
            <a:solidFill>
              <a:srgbClr val="3E72F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2"/>
          </p:cNvCxnSpPr>
          <p:nvPr/>
        </p:nvCxnSpPr>
        <p:spPr>
          <a:xfrm>
            <a:off x="4360127" y="2770213"/>
            <a:ext cx="4382942" cy="1444600"/>
          </a:xfrm>
          <a:prstGeom prst="line">
            <a:avLst/>
          </a:prstGeom>
          <a:ln w="38100">
            <a:solidFill>
              <a:srgbClr val="3E72F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2"/>
          </p:cNvCxnSpPr>
          <p:nvPr/>
        </p:nvCxnSpPr>
        <p:spPr>
          <a:xfrm flipH="1">
            <a:off x="4964906" y="2760917"/>
            <a:ext cx="1972607" cy="1518189"/>
          </a:xfrm>
          <a:prstGeom prst="line">
            <a:avLst/>
          </a:prstGeom>
          <a:ln w="38100">
            <a:solidFill>
              <a:srgbClr val="3E72F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2"/>
          </p:cNvCxnSpPr>
          <p:nvPr/>
        </p:nvCxnSpPr>
        <p:spPr>
          <a:xfrm flipH="1">
            <a:off x="1300163" y="2760917"/>
            <a:ext cx="8310976" cy="1453896"/>
          </a:xfrm>
          <a:prstGeom prst="line">
            <a:avLst/>
          </a:prstGeom>
          <a:ln w="38100">
            <a:solidFill>
              <a:srgbClr val="3E72F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8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 y="484632"/>
            <a:ext cx="11208544" cy="1609344"/>
          </a:xfrm>
        </p:spPr>
        <p:txBody>
          <a:bodyPr/>
          <a:lstStyle/>
          <a:p>
            <a:r>
              <a:rPr lang="en-US" dirty="0" smtClean="0"/>
              <a:t>Why do languages sound different?</a:t>
            </a:r>
            <a:endParaRPr lang="en-US" dirty="0"/>
          </a:p>
        </p:txBody>
      </p:sp>
      <p:sp>
        <p:nvSpPr>
          <p:cNvPr id="4" name="TextBox 3"/>
          <p:cNvSpPr txBox="1"/>
          <p:nvPr/>
        </p:nvSpPr>
        <p:spPr>
          <a:xfrm>
            <a:off x="828675" y="2093976"/>
            <a:ext cx="10644188" cy="369332"/>
          </a:xfrm>
          <a:prstGeom prst="rect">
            <a:avLst/>
          </a:prstGeom>
          <a:noFill/>
        </p:spPr>
        <p:txBody>
          <a:bodyPr wrap="square" rtlCol="0">
            <a:spAutoFit/>
          </a:bodyPr>
          <a:lstStyle/>
          <a:p>
            <a:r>
              <a:rPr lang="en-US" dirty="0" smtClean="0"/>
              <a:t>Even when a word is the </a:t>
            </a:r>
            <a:r>
              <a:rPr lang="en-US" dirty="0" smtClean="0">
                <a:solidFill>
                  <a:srgbClr val="FF0000"/>
                </a:solidFill>
              </a:rPr>
              <a:t>same</a:t>
            </a:r>
            <a:r>
              <a:rPr lang="en-US" dirty="0" smtClean="0"/>
              <a:t> in English and another language, it might</a:t>
            </a:r>
            <a:r>
              <a:rPr lang="en-US" dirty="0" smtClean="0">
                <a:solidFill>
                  <a:srgbClr val="FF0000"/>
                </a:solidFill>
              </a:rPr>
              <a:t> sound </a:t>
            </a:r>
            <a:r>
              <a:rPr lang="en-US" dirty="0" smtClean="0"/>
              <a:t>very different!</a:t>
            </a:r>
            <a:endParaRPr lang="en-US" dirty="0"/>
          </a:p>
        </p:txBody>
      </p:sp>
      <p:sp>
        <p:nvSpPr>
          <p:cNvPr id="5" name="TextBox 4"/>
          <p:cNvSpPr txBox="1"/>
          <p:nvPr/>
        </p:nvSpPr>
        <p:spPr>
          <a:xfrm>
            <a:off x="828675" y="2463308"/>
            <a:ext cx="9636918" cy="646331"/>
          </a:xfrm>
          <a:prstGeom prst="rect">
            <a:avLst/>
          </a:prstGeom>
          <a:noFill/>
        </p:spPr>
        <p:txBody>
          <a:bodyPr wrap="square" rtlCol="0">
            <a:spAutoFit/>
          </a:bodyPr>
          <a:lstStyle/>
          <a:p>
            <a:r>
              <a:rPr lang="en-US" dirty="0" smtClean="0"/>
              <a:t>By the time you’re </a:t>
            </a:r>
            <a:r>
              <a:rPr lang="en-US" dirty="0" smtClean="0">
                <a:solidFill>
                  <a:srgbClr val="FF0000"/>
                </a:solidFill>
              </a:rPr>
              <a:t>six months old</a:t>
            </a:r>
            <a:r>
              <a:rPr lang="en-US" dirty="0" smtClean="0"/>
              <a:t>, you can already tell the difference between all the sounds of your native language. Not all languages have the same sounds, though!</a:t>
            </a:r>
            <a:endParaRPr lang="en-US" dirty="0"/>
          </a:p>
        </p:txBody>
      </p:sp>
      <p:sp>
        <p:nvSpPr>
          <p:cNvPr id="6" name="TextBox 5"/>
          <p:cNvSpPr txBox="1"/>
          <p:nvPr/>
        </p:nvSpPr>
        <p:spPr>
          <a:xfrm>
            <a:off x="828675" y="3380154"/>
            <a:ext cx="9636918" cy="646331"/>
          </a:xfrm>
          <a:prstGeom prst="rect">
            <a:avLst/>
          </a:prstGeom>
          <a:noFill/>
        </p:spPr>
        <p:txBody>
          <a:bodyPr wrap="square" rtlCol="0">
            <a:spAutoFit/>
          </a:bodyPr>
          <a:lstStyle/>
          <a:p>
            <a:r>
              <a:rPr lang="en-US" dirty="0" smtClean="0"/>
              <a:t>In this puzzle, you learned that Japanese puts a vowel after every consonant (except n). So ‘</a:t>
            </a:r>
            <a:r>
              <a:rPr lang="en-US" dirty="0" smtClean="0">
                <a:solidFill>
                  <a:srgbClr val="FF0000"/>
                </a:solidFill>
              </a:rPr>
              <a:t>taxi</a:t>
            </a:r>
            <a:r>
              <a:rPr lang="en-US" dirty="0" smtClean="0"/>
              <a:t>’ becomes ‘</a:t>
            </a:r>
            <a:r>
              <a:rPr lang="en-US" dirty="0" err="1" smtClean="0">
                <a:solidFill>
                  <a:srgbClr val="FF0000"/>
                </a:solidFill>
              </a:rPr>
              <a:t>takushii</a:t>
            </a:r>
            <a:r>
              <a:rPr lang="en-US" dirty="0" smtClean="0"/>
              <a:t>’!</a:t>
            </a:r>
            <a:endParaRPr lang="en-US" dirty="0"/>
          </a:p>
        </p:txBody>
      </p:sp>
      <p:sp>
        <p:nvSpPr>
          <p:cNvPr id="8" name="TextBox 7"/>
          <p:cNvSpPr txBox="1"/>
          <p:nvPr/>
        </p:nvSpPr>
        <p:spPr>
          <a:xfrm>
            <a:off x="828675" y="4231209"/>
            <a:ext cx="9636918" cy="1754326"/>
          </a:xfrm>
          <a:prstGeom prst="rect">
            <a:avLst/>
          </a:prstGeom>
          <a:noFill/>
        </p:spPr>
        <p:txBody>
          <a:bodyPr wrap="square" rtlCol="0">
            <a:spAutoFit/>
          </a:bodyPr>
          <a:lstStyle/>
          <a:p>
            <a:r>
              <a:rPr lang="en-US" dirty="0" smtClean="0"/>
              <a:t>Just like the sound ‘x’ is difficult for Japanese speakers to </a:t>
            </a:r>
            <a:r>
              <a:rPr lang="en-US" dirty="0" smtClean="0">
                <a:solidFill>
                  <a:srgbClr val="FF0000"/>
                </a:solidFill>
              </a:rPr>
              <a:t>pronounce</a:t>
            </a:r>
            <a:r>
              <a:rPr lang="en-US" dirty="0" smtClean="0"/>
              <a:t>, some sounds might seem unusual to you:</a:t>
            </a:r>
          </a:p>
          <a:p>
            <a:endParaRPr lang="en-US" dirty="0"/>
          </a:p>
          <a:p>
            <a:pPr lvl="1"/>
            <a:r>
              <a:rPr lang="en-US" dirty="0" smtClean="0"/>
              <a:t>- Nepali speakers use four different kinds of ‘</a:t>
            </a:r>
            <a:r>
              <a:rPr lang="en-US" dirty="0" smtClean="0">
                <a:solidFill>
                  <a:srgbClr val="FF0000"/>
                </a:solidFill>
              </a:rPr>
              <a:t>t</a:t>
            </a:r>
            <a:r>
              <a:rPr lang="en-US" dirty="0" smtClean="0"/>
              <a:t>’!</a:t>
            </a:r>
            <a:br>
              <a:rPr lang="en-US" dirty="0" smtClean="0"/>
            </a:br>
            <a:r>
              <a:rPr lang="en-US" dirty="0" smtClean="0"/>
              <a:t>- Xhosa has three different </a:t>
            </a:r>
            <a:r>
              <a:rPr lang="en-US" dirty="0" smtClean="0">
                <a:solidFill>
                  <a:srgbClr val="FF0000"/>
                </a:solidFill>
              </a:rPr>
              <a:t>clicking</a:t>
            </a:r>
            <a:r>
              <a:rPr lang="en-US" dirty="0" smtClean="0"/>
              <a:t> sounds that are used as letters!</a:t>
            </a:r>
            <a:br>
              <a:rPr lang="en-US" dirty="0" smtClean="0"/>
            </a:br>
            <a:r>
              <a:rPr lang="en-US" dirty="0" smtClean="0"/>
              <a:t>- Some languages in Central Asia can start a word with </a:t>
            </a:r>
            <a:r>
              <a:rPr lang="en-US" dirty="0" smtClean="0">
                <a:solidFill>
                  <a:srgbClr val="FF0000"/>
                </a:solidFill>
              </a:rPr>
              <a:t>four consonants</a:t>
            </a:r>
            <a:r>
              <a:rPr lang="en-US" dirty="0" smtClean="0"/>
              <a:t>!</a:t>
            </a:r>
            <a:endParaRPr lang="en-US" dirty="0"/>
          </a:p>
        </p:txBody>
      </p:sp>
      <p:sp>
        <p:nvSpPr>
          <p:cNvPr id="3" name="Rounded Rectangle 2"/>
          <p:cNvSpPr/>
          <p:nvPr/>
        </p:nvSpPr>
        <p:spPr>
          <a:xfrm>
            <a:off x="728663" y="3324030"/>
            <a:ext cx="10144125" cy="758578"/>
          </a:xfrm>
          <a:prstGeom prst="roundRect">
            <a:avLst/>
          </a:prstGeom>
          <a:noFill/>
          <a:ln w="28575">
            <a:solidFill>
              <a:srgbClr val="3E7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3454" flipH="1">
            <a:off x="9487883" y="4976964"/>
            <a:ext cx="1266824" cy="1264329"/>
          </a:xfrm>
          <a:prstGeom prst="rect">
            <a:avLst/>
          </a:prstGeom>
        </p:spPr>
      </p:pic>
    </p:spTree>
    <p:extLst>
      <p:ext uri="{BB962C8B-B14F-4D97-AF65-F5344CB8AC3E}">
        <p14:creationId xmlns:p14="http://schemas.microsoft.com/office/powerpoint/2010/main" val="3009851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568575"/>
            <a:ext cx="10058400" cy="996513"/>
          </a:xfrm>
        </p:spPr>
        <p:txBody>
          <a:bodyPr>
            <a:normAutofit lnSpcReduction="10000"/>
          </a:bodyPr>
          <a:lstStyle/>
          <a:p>
            <a:pPr marL="0" indent="0">
              <a:lnSpc>
                <a:spcPct val="150000"/>
              </a:lnSpc>
              <a:buNone/>
            </a:pPr>
            <a:r>
              <a:rPr lang="en-US" dirty="0" smtClean="0"/>
              <a:t>Each of these newspaper headlines can have </a:t>
            </a:r>
            <a:r>
              <a:rPr lang="en-US" dirty="0" smtClean="0">
                <a:solidFill>
                  <a:srgbClr val="FF0000"/>
                </a:solidFill>
              </a:rPr>
              <a:t>two different meanings</a:t>
            </a:r>
            <a:r>
              <a:rPr lang="en-US" dirty="0" smtClean="0"/>
              <a:t>!</a:t>
            </a:r>
            <a:br>
              <a:rPr lang="en-US" dirty="0" smtClean="0"/>
            </a:br>
            <a:r>
              <a:rPr lang="en-US" dirty="0" smtClean="0"/>
              <a:t>Can you figure out what they are?</a:t>
            </a:r>
          </a:p>
        </p:txBody>
      </p:sp>
      <p:sp>
        <p:nvSpPr>
          <p:cNvPr id="5" name="TextBox 4"/>
          <p:cNvSpPr txBox="1"/>
          <p:nvPr/>
        </p:nvSpPr>
        <p:spPr>
          <a:xfrm>
            <a:off x="1792091" y="2213113"/>
            <a:ext cx="8044069" cy="3539430"/>
          </a:xfrm>
          <a:prstGeom prst="rect">
            <a:avLst/>
          </a:prstGeom>
          <a:noFill/>
        </p:spPr>
        <p:txBody>
          <a:bodyPr wrap="square" rtlCol="0">
            <a:spAutoFit/>
          </a:bodyPr>
          <a:lstStyle/>
          <a:p>
            <a:pPr marL="514350" indent="-514350" algn="ctr">
              <a:buAutoNum type="alphaUcPeriod"/>
            </a:pPr>
            <a:r>
              <a:rPr lang="en-US" sz="3200" dirty="0" smtClean="0">
                <a:solidFill>
                  <a:srgbClr val="FF0000"/>
                </a:solidFill>
              </a:rPr>
              <a:t>POP STAR CHASED BY FAN</a:t>
            </a:r>
            <a:endParaRPr lang="en-US" sz="3200" dirty="0">
              <a:solidFill>
                <a:srgbClr val="FF0000"/>
              </a:solidFill>
            </a:endParaRPr>
          </a:p>
          <a:p>
            <a:pPr marL="514350" indent="-514350" algn="ctr">
              <a:buAutoNum type="alphaUcPeriod"/>
            </a:pPr>
            <a:endParaRPr lang="en-US" sz="3200" dirty="0" smtClean="0">
              <a:solidFill>
                <a:srgbClr val="FF0000"/>
              </a:solidFill>
            </a:endParaRPr>
          </a:p>
          <a:p>
            <a:pPr marL="514350" indent="-514350" algn="ctr">
              <a:buAutoNum type="alphaUcPeriod"/>
            </a:pPr>
            <a:r>
              <a:rPr lang="en-US" sz="3200" dirty="0" smtClean="0">
                <a:solidFill>
                  <a:srgbClr val="FF0000"/>
                </a:solidFill>
              </a:rPr>
              <a:t>THIEF CAUGHT BY BRIDGE</a:t>
            </a:r>
          </a:p>
          <a:p>
            <a:pPr marL="514350" indent="-514350" algn="ctr">
              <a:buAutoNum type="alphaUcPeriod"/>
            </a:pPr>
            <a:endParaRPr lang="en-US" sz="3200" dirty="0">
              <a:solidFill>
                <a:srgbClr val="FF0000"/>
              </a:solidFill>
            </a:endParaRPr>
          </a:p>
          <a:p>
            <a:pPr marL="514350" indent="-514350" algn="ctr">
              <a:buAutoNum type="alphaUcPeriod"/>
            </a:pPr>
            <a:r>
              <a:rPr lang="en-US" sz="3200" dirty="0" smtClean="0">
                <a:solidFill>
                  <a:srgbClr val="FF0000"/>
                </a:solidFill>
              </a:rPr>
              <a:t>BIG WIN STARTS SEASON</a:t>
            </a:r>
          </a:p>
          <a:p>
            <a:pPr marL="514350" indent="-514350" algn="ctr">
              <a:buAutoNum type="alphaUcPeriod"/>
            </a:pPr>
            <a:endParaRPr lang="en-US" sz="3200" dirty="0" smtClean="0">
              <a:solidFill>
                <a:srgbClr val="FF0000"/>
              </a:solidFill>
            </a:endParaRPr>
          </a:p>
          <a:p>
            <a:pPr marL="2343150" lvl="4" indent="-514350" algn="ctr">
              <a:buAutoNum type="alphaUcPeriod"/>
            </a:pPr>
            <a:endParaRPr lang="en-US" sz="3200" dirty="0">
              <a:solidFill>
                <a:srgbClr val="FF0000"/>
              </a:solidFill>
            </a:endParaRPr>
          </a:p>
        </p:txBody>
      </p:sp>
      <p:sp>
        <p:nvSpPr>
          <p:cNvPr id="4" name="Rectangle 3"/>
          <p:cNvSpPr/>
          <p:nvPr/>
        </p:nvSpPr>
        <p:spPr>
          <a:xfrm rot="802897">
            <a:off x="9480329" y="671015"/>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6" name="Rectangle 5"/>
          <p:cNvSpPr/>
          <p:nvPr/>
        </p:nvSpPr>
        <p:spPr>
          <a:xfrm rot="20660228">
            <a:off x="1093069" y="4369558"/>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Tree>
    <p:extLst>
      <p:ext uri="{BB962C8B-B14F-4D97-AF65-F5344CB8AC3E}">
        <p14:creationId xmlns:p14="http://schemas.microsoft.com/office/powerpoint/2010/main" val="36607871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so hard for computers to understand us?</a:t>
            </a:r>
            <a:endParaRPr lang="en-US" dirty="0"/>
          </a:p>
        </p:txBody>
      </p:sp>
      <p:sp>
        <p:nvSpPr>
          <p:cNvPr id="4" name="TextBox 3"/>
          <p:cNvSpPr txBox="1"/>
          <p:nvPr/>
        </p:nvSpPr>
        <p:spPr>
          <a:xfrm>
            <a:off x="1069848" y="2093976"/>
            <a:ext cx="9636918" cy="2308324"/>
          </a:xfrm>
          <a:prstGeom prst="rect">
            <a:avLst/>
          </a:prstGeom>
          <a:noFill/>
        </p:spPr>
        <p:txBody>
          <a:bodyPr wrap="square" rtlCol="0">
            <a:spAutoFit/>
          </a:bodyPr>
          <a:lstStyle/>
          <a:p>
            <a:r>
              <a:rPr lang="en-US" dirty="0" smtClean="0"/>
              <a:t>Even though it’s funny to imagine the hidden meaning of these sentences, you can probably </a:t>
            </a:r>
            <a:r>
              <a:rPr lang="en-US" dirty="0" smtClean="0">
                <a:solidFill>
                  <a:srgbClr val="FF0000"/>
                </a:solidFill>
              </a:rPr>
              <a:t>guess</a:t>
            </a:r>
            <a:r>
              <a:rPr lang="en-US" dirty="0" smtClean="0"/>
              <a:t> which meaning is correct.</a:t>
            </a:r>
            <a:br>
              <a:rPr lang="en-US" dirty="0" smtClean="0"/>
            </a:br>
            <a:r>
              <a:rPr lang="en-US" dirty="0" smtClean="0"/>
              <a:t/>
            </a:r>
            <a:br>
              <a:rPr lang="en-US" dirty="0" smtClean="0"/>
            </a:br>
            <a:r>
              <a:rPr lang="en-US" dirty="0" smtClean="0"/>
              <a:t>We make </a:t>
            </a:r>
            <a:r>
              <a:rPr lang="en-US" dirty="0" smtClean="0">
                <a:solidFill>
                  <a:srgbClr val="FF0000"/>
                </a:solidFill>
              </a:rPr>
              <a:t>thousands of those guesses </a:t>
            </a:r>
            <a:r>
              <a:rPr lang="en-US" dirty="0" smtClean="0"/>
              <a:t>every day -- we don’t always say exactly what we mean, but luckily everyone’s brain can </a:t>
            </a:r>
            <a:r>
              <a:rPr lang="en-US" dirty="0" smtClean="0">
                <a:solidFill>
                  <a:srgbClr val="FF0000"/>
                </a:solidFill>
              </a:rPr>
              <a:t>fill in the gaps</a:t>
            </a:r>
            <a:r>
              <a:rPr lang="en-US" dirty="0" smtClean="0"/>
              <a:t>.</a:t>
            </a:r>
          </a:p>
          <a:p>
            <a:endParaRPr lang="en-US" dirty="0"/>
          </a:p>
          <a:p>
            <a:r>
              <a:rPr lang="en-US" dirty="0" smtClean="0"/>
              <a:t>Unfortunately, the guesses that are so easy for us are </a:t>
            </a:r>
            <a:r>
              <a:rPr lang="en-US" dirty="0" smtClean="0">
                <a:solidFill>
                  <a:srgbClr val="FF0000"/>
                </a:solidFill>
              </a:rPr>
              <a:t>very hard </a:t>
            </a:r>
            <a:r>
              <a:rPr lang="en-US" dirty="0" smtClean="0"/>
              <a:t>for a computer! </a:t>
            </a:r>
          </a:p>
          <a:p>
            <a:r>
              <a:rPr lang="en-US" dirty="0" smtClean="0"/>
              <a:t>In this example, who is smart and who has computers?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244" y="1614211"/>
            <a:ext cx="1914525" cy="1108075"/>
          </a:xfrm>
          <a:prstGeom prst="rect">
            <a:avLst/>
          </a:prstGeom>
        </p:spPr>
      </p:pic>
      <p:sp>
        <p:nvSpPr>
          <p:cNvPr id="3" name="TextBox 2"/>
          <p:cNvSpPr txBox="1"/>
          <p:nvPr/>
        </p:nvSpPr>
        <p:spPr>
          <a:xfrm>
            <a:off x="1199071" y="4710023"/>
            <a:ext cx="5969479" cy="369332"/>
          </a:xfrm>
          <a:prstGeom prst="rect">
            <a:avLst/>
          </a:prstGeom>
          <a:noFill/>
        </p:spPr>
        <p:txBody>
          <a:bodyPr wrap="square" rtlCol="0">
            <a:spAutoFit/>
          </a:bodyPr>
          <a:lstStyle/>
          <a:p>
            <a:r>
              <a:rPr lang="en-US" dirty="0" smtClean="0"/>
              <a:t>[smart students] and [teachers with computers]</a:t>
            </a:r>
            <a:endParaRPr lang="en-US" dirty="0"/>
          </a:p>
        </p:txBody>
      </p:sp>
      <p:sp>
        <p:nvSpPr>
          <p:cNvPr id="10" name="TextBox 9"/>
          <p:cNvSpPr txBox="1"/>
          <p:nvPr/>
        </p:nvSpPr>
        <p:spPr>
          <a:xfrm>
            <a:off x="1222077" y="5079355"/>
            <a:ext cx="5969479" cy="369332"/>
          </a:xfrm>
          <a:prstGeom prst="rect">
            <a:avLst/>
          </a:prstGeom>
          <a:noFill/>
        </p:spPr>
        <p:txBody>
          <a:bodyPr wrap="square" rtlCol="0">
            <a:spAutoFit/>
          </a:bodyPr>
          <a:lstStyle/>
          <a:p>
            <a:r>
              <a:rPr lang="en-US" dirty="0" smtClean="0"/>
              <a:t>[[smart students] and teachers] with computers</a:t>
            </a:r>
            <a:endParaRPr lang="en-US" dirty="0"/>
          </a:p>
        </p:txBody>
      </p:sp>
      <p:sp>
        <p:nvSpPr>
          <p:cNvPr id="11" name="TextBox 10"/>
          <p:cNvSpPr txBox="1"/>
          <p:nvPr/>
        </p:nvSpPr>
        <p:spPr>
          <a:xfrm>
            <a:off x="1250829" y="5455353"/>
            <a:ext cx="5969479" cy="369332"/>
          </a:xfrm>
          <a:prstGeom prst="rect">
            <a:avLst/>
          </a:prstGeom>
          <a:noFill/>
        </p:spPr>
        <p:txBody>
          <a:bodyPr wrap="square" rtlCol="0">
            <a:spAutoFit/>
          </a:bodyPr>
          <a:lstStyle/>
          <a:p>
            <a:r>
              <a:rPr lang="en-US" dirty="0" smtClean="0"/>
              <a:t>smart [students and [teachers with computers]]</a:t>
            </a:r>
            <a:endParaRPr lang="en-US" dirty="0"/>
          </a:p>
        </p:txBody>
      </p:sp>
      <p:sp>
        <p:nvSpPr>
          <p:cNvPr id="12" name="TextBox 11"/>
          <p:cNvSpPr txBox="1"/>
          <p:nvPr/>
        </p:nvSpPr>
        <p:spPr>
          <a:xfrm>
            <a:off x="1222076" y="5832331"/>
            <a:ext cx="5969479" cy="369332"/>
          </a:xfrm>
          <a:prstGeom prst="rect">
            <a:avLst/>
          </a:prstGeom>
          <a:noFill/>
        </p:spPr>
        <p:txBody>
          <a:bodyPr wrap="square" rtlCol="0">
            <a:spAutoFit/>
          </a:bodyPr>
          <a:lstStyle/>
          <a:p>
            <a:r>
              <a:rPr lang="en-US" dirty="0" smtClean="0"/>
              <a:t>smart [students and teachers] with computers</a:t>
            </a:r>
            <a:endParaRPr lang="en-US" dirty="0"/>
          </a:p>
        </p:txBody>
      </p:sp>
      <p:sp>
        <p:nvSpPr>
          <p:cNvPr id="13" name="TextBox 12"/>
          <p:cNvSpPr txBox="1"/>
          <p:nvPr/>
        </p:nvSpPr>
        <p:spPr>
          <a:xfrm>
            <a:off x="7082285" y="4887831"/>
            <a:ext cx="4338317" cy="1446550"/>
          </a:xfrm>
          <a:prstGeom prst="rect">
            <a:avLst/>
          </a:prstGeom>
          <a:noFill/>
        </p:spPr>
        <p:txBody>
          <a:bodyPr wrap="square" rtlCol="0">
            <a:spAutoFit/>
          </a:bodyPr>
          <a:lstStyle/>
          <a:p>
            <a:r>
              <a:rPr lang="en-US" sz="1100" dirty="0" smtClean="0"/>
              <a:t>This made up example is simple compared to what computers really encounter in Wikipedia, social media, email, and on-line newspapers.   Ambiguity of this sort is </a:t>
            </a:r>
            <a:r>
              <a:rPr lang="en-US" sz="1100" i="1" dirty="0" err="1" smtClean="0"/>
              <a:t>combinatoric</a:t>
            </a:r>
            <a:r>
              <a:rPr lang="en-US" sz="1100" i="1" dirty="0" smtClean="0"/>
              <a:t> </a:t>
            </a:r>
            <a:r>
              <a:rPr lang="en-US" sz="1100" dirty="0" smtClean="0"/>
              <a:t>and can fill up a computer’s memory quickly. </a:t>
            </a:r>
          </a:p>
          <a:p>
            <a:endParaRPr lang="en-US" sz="1100" dirty="0" smtClean="0"/>
          </a:p>
          <a:p>
            <a:r>
              <a:rPr lang="en-US" sz="1100" dirty="0" smtClean="0"/>
              <a:t>People, on the other hand, read over most ambiguity without noticing. Why </a:t>
            </a:r>
            <a:r>
              <a:rPr lang="en-US" sz="1100" dirty="0"/>
              <a:t>doesn’t it fill up your </a:t>
            </a:r>
            <a:r>
              <a:rPr lang="en-US" sz="1100" dirty="0" smtClean="0"/>
              <a:t>memory?  That’s a good research question!</a:t>
            </a:r>
            <a:endParaRPr lang="en-US" sz="1100" dirty="0"/>
          </a:p>
        </p:txBody>
      </p:sp>
    </p:spTree>
    <p:extLst>
      <p:ext uri="{BB962C8B-B14F-4D97-AF65-F5344CB8AC3E}">
        <p14:creationId xmlns:p14="http://schemas.microsoft.com/office/powerpoint/2010/main" val="3935381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741061"/>
          </a:xfrm>
        </p:spPr>
        <p:txBody>
          <a:bodyPr>
            <a:normAutofit/>
          </a:bodyPr>
          <a:lstStyle/>
          <a:p>
            <a:pPr marL="0" indent="0">
              <a:buNone/>
            </a:pPr>
            <a:r>
              <a:rPr lang="en-US" dirty="0" smtClean="0">
                <a:solidFill>
                  <a:srgbClr val="FF0000"/>
                </a:solidFill>
              </a:rPr>
              <a:t>Japanese</a:t>
            </a:r>
            <a:r>
              <a:rPr lang="en-US" dirty="0" smtClean="0"/>
              <a:t> uses a system of letters known as </a:t>
            </a:r>
            <a:r>
              <a:rPr lang="en-US" dirty="0" smtClean="0">
                <a:solidFill>
                  <a:srgbClr val="FF0000"/>
                </a:solidFill>
              </a:rPr>
              <a:t>kanji</a:t>
            </a:r>
            <a:r>
              <a:rPr lang="en-US" dirty="0" smtClean="0"/>
              <a:t>. Each kanji has a specific meaning and pronunciation(s), and kanji can be combined to make new meanings.</a:t>
            </a:r>
          </a:p>
        </p:txBody>
      </p:sp>
      <p:sp>
        <p:nvSpPr>
          <p:cNvPr id="4" name="Content Placeholder 2"/>
          <p:cNvSpPr txBox="1">
            <a:spLocks/>
          </p:cNvSpPr>
          <p:nvPr/>
        </p:nvSpPr>
        <p:spPr>
          <a:xfrm>
            <a:off x="784926" y="4672451"/>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What do you think </a:t>
            </a:r>
            <a:r>
              <a:rPr lang="ja-JP" altLang="en-US" dirty="0" smtClean="0"/>
              <a:t>　</a:t>
            </a:r>
            <a:r>
              <a:rPr lang="ja-JP" altLang="en-US" dirty="0">
                <a:solidFill>
                  <a:srgbClr val="FF0000"/>
                </a:solidFill>
              </a:rPr>
              <a:t>食べ物</a:t>
            </a:r>
            <a:r>
              <a:rPr lang="ja-JP" altLang="en-US" dirty="0" smtClean="0"/>
              <a:t>　</a:t>
            </a:r>
            <a:r>
              <a:rPr lang="en-US" dirty="0" smtClean="0"/>
              <a:t>means?</a:t>
            </a:r>
          </a:p>
        </p:txBody>
      </p:sp>
      <p:sp>
        <p:nvSpPr>
          <p:cNvPr id="5" name="TextBox 4"/>
          <p:cNvSpPr txBox="1"/>
          <p:nvPr/>
        </p:nvSpPr>
        <p:spPr>
          <a:xfrm>
            <a:off x="1305339" y="1762539"/>
            <a:ext cx="8044069" cy="2123658"/>
          </a:xfrm>
          <a:prstGeom prst="rect">
            <a:avLst/>
          </a:prstGeom>
          <a:noFill/>
        </p:spPr>
        <p:txBody>
          <a:bodyPr wrap="square" rtlCol="0">
            <a:spAutoFit/>
          </a:bodyPr>
          <a:lstStyle/>
          <a:p>
            <a:r>
              <a:rPr lang="ja-JP" altLang="en-US" sz="4400" dirty="0">
                <a:solidFill>
                  <a:srgbClr val="FF0000"/>
                </a:solidFill>
              </a:rPr>
              <a:t>食</a:t>
            </a:r>
            <a:r>
              <a:rPr lang="ja-JP" altLang="en-US" sz="4400" dirty="0" smtClean="0">
                <a:solidFill>
                  <a:srgbClr val="FF0000"/>
                </a:solidFill>
              </a:rPr>
              <a:t>べ</a:t>
            </a:r>
            <a:r>
              <a:rPr lang="en-US" sz="4400" dirty="0" smtClean="0"/>
              <a:t>	=	“to eat”</a:t>
            </a:r>
            <a:r>
              <a:rPr lang="en-US" sz="4400" dirty="0" smtClean="0">
                <a:solidFill>
                  <a:srgbClr val="FF0000"/>
                </a:solidFill>
              </a:rPr>
              <a:t/>
            </a:r>
            <a:br>
              <a:rPr lang="en-US" sz="4400" dirty="0" smtClean="0">
                <a:solidFill>
                  <a:srgbClr val="FF0000"/>
                </a:solidFill>
              </a:rPr>
            </a:br>
            <a:r>
              <a:rPr lang="en-US" sz="4400" dirty="0" smtClean="0">
                <a:solidFill>
                  <a:srgbClr val="FF0000"/>
                </a:solidFill>
              </a:rPr>
              <a:t/>
            </a:r>
            <a:br>
              <a:rPr lang="en-US" sz="4400" dirty="0" smtClean="0">
                <a:solidFill>
                  <a:srgbClr val="FF0000"/>
                </a:solidFill>
              </a:rPr>
            </a:br>
            <a:r>
              <a:rPr lang="ja-JP" altLang="en-US" sz="4400" dirty="0" smtClean="0">
                <a:solidFill>
                  <a:srgbClr val="FF0000"/>
                </a:solidFill>
              </a:rPr>
              <a:t>物</a:t>
            </a:r>
            <a:r>
              <a:rPr lang="en-US" sz="4400" dirty="0" smtClean="0">
                <a:solidFill>
                  <a:srgbClr val="FF0000"/>
                </a:solidFill>
              </a:rPr>
              <a:t>	</a:t>
            </a:r>
            <a:r>
              <a:rPr lang="en-US" sz="4400" dirty="0" smtClean="0"/>
              <a:t>=</a:t>
            </a:r>
            <a:r>
              <a:rPr lang="en-US" sz="4400" dirty="0" smtClean="0">
                <a:solidFill>
                  <a:srgbClr val="FF0000"/>
                </a:solidFill>
              </a:rPr>
              <a:t>	</a:t>
            </a:r>
            <a:r>
              <a:rPr lang="en-US" sz="4400" dirty="0" smtClean="0"/>
              <a:t>“thing”</a:t>
            </a:r>
            <a:endParaRPr lang="en-US" sz="4400" dirty="0">
              <a:solidFill>
                <a:srgbClr val="FF0000"/>
              </a:solidFill>
            </a:endParaRPr>
          </a:p>
        </p:txBody>
      </p:sp>
      <p:sp>
        <p:nvSpPr>
          <p:cNvPr id="6" name="TextBox 5"/>
          <p:cNvSpPr txBox="1"/>
          <p:nvPr/>
        </p:nvSpPr>
        <p:spPr>
          <a:xfrm>
            <a:off x="871538" y="5307806"/>
            <a:ext cx="6707981" cy="461665"/>
          </a:xfrm>
          <a:prstGeom prst="rect">
            <a:avLst/>
          </a:prstGeom>
          <a:noFill/>
        </p:spPr>
        <p:txBody>
          <a:bodyPr wrap="square" rtlCol="0">
            <a:spAutoFit/>
          </a:bodyPr>
          <a:lstStyle/>
          <a:p>
            <a:r>
              <a:rPr lang="en-US" sz="2400" dirty="0" smtClean="0">
                <a:solidFill>
                  <a:srgbClr val="3E72F4"/>
                </a:solidFill>
              </a:rPr>
              <a:t>“food”</a:t>
            </a:r>
            <a:endParaRPr lang="en-US" sz="2400" dirty="0">
              <a:solidFill>
                <a:srgbClr val="3E72F4"/>
              </a:solidFill>
            </a:endParaRPr>
          </a:p>
        </p:txBody>
      </p:sp>
    </p:spTree>
    <p:extLst>
      <p:ext uri="{BB962C8B-B14F-4D97-AF65-F5344CB8AC3E}">
        <p14:creationId xmlns:p14="http://schemas.microsoft.com/office/powerpoint/2010/main" val="4787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741061"/>
          </a:xfrm>
        </p:spPr>
        <p:txBody>
          <a:bodyPr>
            <a:normAutofit/>
          </a:bodyPr>
          <a:lstStyle/>
          <a:p>
            <a:pPr marL="0" indent="0">
              <a:buNone/>
            </a:pPr>
            <a:r>
              <a:rPr lang="en-US" dirty="0" smtClean="0">
                <a:solidFill>
                  <a:srgbClr val="FF0000"/>
                </a:solidFill>
              </a:rPr>
              <a:t>Japanese</a:t>
            </a:r>
            <a:r>
              <a:rPr lang="en-US" dirty="0" smtClean="0"/>
              <a:t> uses a system of letters known as </a:t>
            </a:r>
            <a:r>
              <a:rPr lang="en-US" dirty="0" smtClean="0">
                <a:solidFill>
                  <a:srgbClr val="FF0000"/>
                </a:solidFill>
              </a:rPr>
              <a:t>kanji</a:t>
            </a:r>
            <a:r>
              <a:rPr lang="en-US" dirty="0" smtClean="0"/>
              <a:t>. Each kanji has a specific meaning and pronunciation(s), and kanji can be combined to make new meanings.</a:t>
            </a:r>
          </a:p>
        </p:txBody>
      </p:sp>
      <p:sp>
        <p:nvSpPr>
          <p:cNvPr id="4" name="Content Placeholder 2"/>
          <p:cNvSpPr txBox="1">
            <a:spLocks/>
          </p:cNvSpPr>
          <p:nvPr/>
        </p:nvSpPr>
        <p:spPr>
          <a:xfrm>
            <a:off x="784926" y="4672451"/>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What do you think </a:t>
            </a:r>
            <a:r>
              <a:rPr lang="ja-JP" altLang="en-US" dirty="0" smtClean="0"/>
              <a:t>　</a:t>
            </a:r>
            <a:r>
              <a:rPr lang="ja-JP" altLang="en-US" dirty="0">
                <a:solidFill>
                  <a:srgbClr val="FF0000"/>
                </a:solidFill>
              </a:rPr>
              <a:t>外国</a:t>
            </a:r>
            <a:r>
              <a:rPr lang="ja-JP" altLang="en-US" dirty="0" smtClean="0"/>
              <a:t>　</a:t>
            </a:r>
            <a:r>
              <a:rPr lang="en-US" dirty="0" smtClean="0"/>
              <a:t>means?</a:t>
            </a:r>
          </a:p>
        </p:txBody>
      </p:sp>
      <p:sp>
        <p:nvSpPr>
          <p:cNvPr id="5" name="TextBox 4"/>
          <p:cNvSpPr txBox="1"/>
          <p:nvPr/>
        </p:nvSpPr>
        <p:spPr>
          <a:xfrm>
            <a:off x="1305339" y="1762539"/>
            <a:ext cx="8044069" cy="2123658"/>
          </a:xfrm>
          <a:prstGeom prst="rect">
            <a:avLst/>
          </a:prstGeom>
          <a:noFill/>
        </p:spPr>
        <p:txBody>
          <a:bodyPr wrap="square" rtlCol="0">
            <a:spAutoFit/>
          </a:bodyPr>
          <a:lstStyle/>
          <a:p>
            <a:r>
              <a:rPr lang="ja-JP" altLang="en-US" sz="4400" dirty="0" smtClean="0">
                <a:solidFill>
                  <a:srgbClr val="FF0000"/>
                </a:solidFill>
              </a:rPr>
              <a:t>外</a:t>
            </a:r>
            <a:r>
              <a:rPr lang="en-US" sz="4400" dirty="0" smtClean="0"/>
              <a:t>	=	“outside”</a:t>
            </a:r>
            <a:r>
              <a:rPr lang="en-US" sz="4400" dirty="0" smtClean="0">
                <a:solidFill>
                  <a:srgbClr val="FF0000"/>
                </a:solidFill>
              </a:rPr>
              <a:t/>
            </a:r>
            <a:br>
              <a:rPr lang="en-US" sz="4400" dirty="0" smtClean="0">
                <a:solidFill>
                  <a:srgbClr val="FF0000"/>
                </a:solidFill>
              </a:rPr>
            </a:br>
            <a:r>
              <a:rPr lang="en-US" sz="4400" dirty="0" smtClean="0">
                <a:solidFill>
                  <a:srgbClr val="FF0000"/>
                </a:solidFill>
              </a:rPr>
              <a:t/>
            </a:r>
            <a:br>
              <a:rPr lang="en-US" sz="4400" dirty="0" smtClean="0">
                <a:solidFill>
                  <a:srgbClr val="FF0000"/>
                </a:solidFill>
              </a:rPr>
            </a:br>
            <a:r>
              <a:rPr lang="ja-JP" altLang="en-US" sz="4400" dirty="0" smtClean="0">
                <a:solidFill>
                  <a:srgbClr val="FF0000"/>
                </a:solidFill>
              </a:rPr>
              <a:t>国</a:t>
            </a:r>
            <a:r>
              <a:rPr lang="en-US" sz="4400" dirty="0" smtClean="0">
                <a:solidFill>
                  <a:srgbClr val="FF0000"/>
                </a:solidFill>
              </a:rPr>
              <a:t>	</a:t>
            </a:r>
            <a:r>
              <a:rPr lang="en-US" sz="4400" dirty="0" smtClean="0"/>
              <a:t>=</a:t>
            </a:r>
            <a:r>
              <a:rPr lang="en-US" sz="4400" dirty="0" smtClean="0">
                <a:solidFill>
                  <a:srgbClr val="FF0000"/>
                </a:solidFill>
              </a:rPr>
              <a:t>	</a:t>
            </a:r>
            <a:r>
              <a:rPr lang="en-US" sz="4400" dirty="0" smtClean="0"/>
              <a:t>“country”</a:t>
            </a:r>
            <a:endParaRPr lang="en-US" sz="4400" dirty="0">
              <a:solidFill>
                <a:srgbClr val="FF0000"/>
              </a:solidFill>
            </a:endParaRPr>
          </a:p>
        </p:txBody>
      </p:sp>
      <p:sp>
        <p:nvSpPr>
          <p:cNvPr id="6" name="TextBox 5"/>
          <p:cNvSpPr txBox="1"/>
          <p:nvPr/>
        </p:nvSpPr>
        <p:spPr>
          <a:xfrm>
            <a:off x="871538" y="5307806"/>
            <a:ext cx="6707981" cy="461665"/>
          </a:xfrm>
          <a:prstGeom prst="rect">
            <a:avLst/>
          </a:prstGeom>
          <a:noFill/>
        </p:spPr>
        <p:txBody>
          <a:bodyPr wrap="square" rtlCol="0">
            <a:spAutoFit/>
          </a:bodyPr>
          <a:lstStyle/>
          <a:p>
            <a:r>
              <a:rPr lang="en-US" sz="2400" dirty="0" smtClean="0">
                <a:solidFill>
                  <a:srgbClr val="3E72F4"/>
                </a:solidFill>
              </a:rPr>
              <a:t>“foreign country”</a:t>
            </a:r>
            <a:endParaRPr lang="en-US" sz="2400" dirty="0">
              <a:solidFill>
                <a:srgbClr val="3E72F4"/>
              </a:solidFill>
            </a:endParaRPr>
          </a:p>
        </p:txBody>
      </p:sp>
    </p:spTree>
    <p:extLst>
      <p:ext uri="{BB962C8B-B14F-4D97-AF65-F5344CB8AC3E}">
        <p14:creationId xmlns:p14="http://schemas.microsoft.com/office/powerpoint/2010/main" val="242268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1535599"/>
          </a:xfrm>
        </p:spPr>
        <p:txBody>
          <a:bodyPr>
            <a:normAutofit/>
          </a:bodyPr>
          <a:lstStyle/>
          <a:p>
            <a:pPr marL="0" indent="0">
              <a:buNone/>
            </a:pPr>
            <a:r>
              <a:rPr lang="en-US" dirty="0" smtClean="0"/>
              <a:t>You are in </a:t>
            </a:r>
            <a:r>
              <a:rPr lang="en-US" dirty="0" smtClean="0">
                <a:solidFill>
                  <a:srgbClr val="FF0000"/>
                </a:solidFill>
              </a:rPr>
              <a:t>Addis </a:t>
            </a:r>
            <a:r>
              <a:rPr lang="en-US" dirty="0" err="1" smtClean="0">
                <a:solidFill>
                  <a:srgbClr val="FF0000"/>
                </a:solidFill>
              </a:rPr>
              <a:t>Abeba</a:t>
            </a:r>
            <a:r>
              <a:rPr lang="en-US" dirty="0" smtClean="0"/>
              <a:t> in Ethiopia.  You need to get to </a:t>
            </a:r>
            <a:r>
              <a:rPr lang="en-US" dirty="0" err="1" smtClean="0">
                <a:solidFill>
                  <a:srgbClr val="FF0000"/>
                </a:solidFill>
              </a:rPr>
              <a:t>Adama</a:t>
            </a:r>
            <a:r>
              <a:rPr lang="en-US" dirty="0" smtClean="0"/>
              <a:t>.  Can you figure out which way to go just by looking at these </a:t>
            </a:r>
            <a:r>
              <a:rPr lang="en-US" dirty="0" smtClean="0">
                <a:solidFill>
                  <a:srgbClr val="FF0000"/>
                </a:solidFill>
              </a:rPr>
              <a:t>Amharic</a:t>
            </a:r>
            <a:r>
              <a:rPr lang="en-US" dirty="0" smtClean="0"/>
              <a:t> signs?</a:t>
            </a:r>
          </a:p>
          <a:p>
            <a:pPr marL="0" indent="0">
              <a:buNone/>
            </a:pPr>
            <a:r>
              <a:rPr lang="en-US" dirty="0" smtClean="0"/>
              <a:t>Hint:  Amharic is written using the </a:t>
            </a:r>
            <a:r>
              <a:rPr lang="en-US" dirty="0" err="1" smtClean="0"/>
              <a:t>Ge’ez</a:t>
            </a:r>
            <a:r>
              <a:rPr lang="en-US" dirty="0" smtClean="0"/>
              <a:t> script. In those letters Addis </a:t>
            </a:r>
            <a:r>
              <a:rPr lang="en-US" dirty="0" err="1" smtClean="0"/>
              <a:t>Abeba</a:t>
            </a:r>
            <a:r>
              <a:rPr lang="en-US" dirty="0" smtClean="0"/>
              <a:t> is spelled  </a:t>
            </a:r>
            <a:r>
              <a:rPr lang="am-ET" sz="3200" b="1" dirty="0" smtClean="0">
                <a:solidFill>
                  <a:srgbClr val="FF0000"/>
                </a:solidFill>
              </a:rPr>
              <a:t>አዲስ አበባ</a:t>
            </a:r>
            <a:r>
              <a:rPr lang="en-US" sz="3200" b="1" dirty="0" smtClean="0">
                <a:solidFill>
                  <a:srgbClr val="FF0000"/>
                </a:solidFill>
              </a:rPr>
              <a:t> </a:t>
            </a:r>
            <a:r>
              <a:rPr lang="en-US" dirty="0" smtClean="0"/>
              <a:t>!</a:t>
            </a:r>
          </a:p>
          <a:p>
            <a:pPr marL="0" indent="0">
              <a:buNone/>
            </a:pPr>
            <a:endParaRPr lang="en-US" dirty="0" smtClean="0"/>
          </a:p>
        </p:txBody>
      </p:sp>
      <p:sp>
        <p:nvSpPr>
          <p:cNvPr id="14" name="TextBox 13"/>
          <p:cNvSpPr txBox="1"/>
          <p:nvPr/>
        </p:nvSpPr>
        <p:spPr>
          <a:xfrm>
            <a:off x="1825694" y="2681617"/>
            <a:ext cx="583096" cy="584775"/>
          </a:xfrm>
          <a:prstGeom prst="rect">
            <a:avLst/>
          </a:prstGeom>
          <a:noFill/>
        </p:spPr>
        <p:txBody>
          <a:bodyPr wrap="square" rtlCol="0">
            <a:spAutoFit/>
          </a:bodyPr>
          <a:lstStyle/>
          <a:p>
            <a:r>
              <a:rPr lang="en-US" sz="3200" b="1" dirty="0">
                <a:solidFill>
                  <a:srgbClr val="FF0000"/>
                </a:solidFill>
              </a:rPr>
              <a:t>1</a:t>
            </a:r>
          </a:p>
        </p:txBody>
      </p:sp>
      <p:sp>
        <p:nvSpPr>
          <p:cNvPr id="15" name="TextBox 14"/>
          <p:cNvSpPr txBox="1"/>
          <p:nvPr/>
        </p:nvSpPr>
        <p:spPr>
          <a:xfrm>
            <a:off x="4380126" y="2681616"/>
            <a:ext cx="583096" cy="584775"/>
          </a:xfrm>
          <a:prstGeom prst="rect">
            <a:avLst/>
          </a:prstGeom>
          <a:noFill/>
        </p:spPr>
        <p:txBody>
          <a:bodyPr wrap="square" rtlCol="0">
            <a:spAutoFit/>
          </a:bodyPr>
          <a:lstStyle/>
          <a:p>
            <a:r>
              <a:rPr lang="en-US" sz="3200" b="1" dirty="0" smtClean="0">
                <a:solidFill>
                  <a:srgbClr val="FF0000"/>
                </a:solidFill>
              </a:rPr>
              <a:t>2</a:t>
            </a:r>
            <a:endParaRPr lang="en-US" sz="3200" b="1" dirty="0">
              <a:solidFill>
                <a:srgbClr val="FF0000"/>
              </a:solidFill>
            </a:endParaRPr>
          </a:p>
        </p:txBody>
      </p:sp>
      <p:sp>
        <p:nvSpPr>
          <p:cNvPr id="16" name="TextBox 15"/>
          <p:cNvSpPr txBox="1"/>
          <p:nvPr/>
        </p:nvSpPr>
        <p:spPr>
          <a:xfrm>
            <a:off x="6934558" y="2705361"/>
            <a:ext cx="583096" cy="584775"/>
          </a:xfrm>
          <a:prstGeom prst="rect">
            <a:avLst/>
          </a:prstGeom>
          <a:noFill/>
        </p:spPr>
        <p:txBody>
          <a:bodyPr wrap="square" rtlCol="0">
            <a:spAutoFit/>
          </a:bodyPr>
          <a:lstStyle/>
          <a:p>
            <a:r>
              <a:rPr lang="en-US" sz="3200" b="1" dirty="0">
                <a:solidFill>
                  <a:srgbClr val="FF0000"/>
                </a:solidFill>
              </a:rPr>
              <a:t>3</a:t>
            </a:r>
          </a:p>
        </p:txBody>
      </p:sp>
      <p:sp>
        <p:nvSpPr>
          <p:cNvPr id="17" name="TextBox 16"/>
          <p:cNvSpPr txBox="1"/>
          <p:nvPr/>
        </p:nvSpPr>
        <p:spPr>
          <a:xfrm>
            <a:off x="9488990" y="2695095"/>
            <a:ext cx="583096" cy="584775"/>
          </a:xfrm>
          <a:prstGeom prst="rect">
            <a:avLst/>
          </a:prstGeom>
          <a:noFill/>
        </p:spPr>
        <p:txBody>
          <a:bodyPr wrap="square" rtlCol="0">
            <a:spAutoFit/>
          </a:bodyPr>
          <a:lstStyle/>
          <a:p>
            <a:r>
              <a:rPr lang="en-US" sz="3200" b="1" dirty="0" smtClean="0">
                <a:solidFill>
                  <a:srgbClr val="FF0000"/>
                </a:solidFill>
              </a:rPr>
              <a:t>4</a:t>
            </a:r>
            <a:endParaRPr lang="en-US" sz="3200" b="1" dirty="0">
              <a:solidFill>
                <a:srgbClr val="FF0000"/>
              </a:solidFill>
            </a:endParaRPr>
          </a:p>
        </p:txBody>
      </p:sp>
      <p:grpSp>
        <p:nvGrpSpPr>
          <p:cNvPr id="22" name="Group 21"/>
          <p:cNvGrpSpPr/>
          <p:nvPr/>
        </p:nvGrpSpPr>
        <p:grpSpPr>
          <a:xfrm>
            <a:off x="3608526" y="3416140"/>
            <a:ext cx="2126476" cy="2130594"/>
            <a:chOff x="4182757" y="3990306"/>
            <a:chExt cx="2126476" cy="2130594"/>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757" y="3990306"/>
              <a:ext cx="2126296" cy="2130594"/>
            </a:xfrm>
            <a:prstGeom prst="rect">
              <a:avLst/>
            </a:prstGeom>
          </p:spPr>
        </p:pic>
        <p:sp>
          <p:nvSpPr>
            <p:cNvPr id="24" name="Rounded Rectangle 23"/>
            <p:cNvSpPr/>
            <p:nvPr/>
          </p:nvSpPr>
          <p:spPr>
            <a:xfrm>
              <a:off x="4182937" y="3990306"/>
              <a:ext cx="2126296" cy="889351"/>
            </a:xfrm>
            <a:prstGeom prst="roundRect">
              <a:avLst>
                <a:gd name="adj" fmla="val 28176"/>
              </a:avLst>
            </a:prstGeom>
            <a:solidFill>
              <a:srgbClr val="3E7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162778" y="3426418"/>
            <a:ext cx="2126476" cy="2130594"/>
            <a:chOff x="4182757" y="3990306"/>
            <a:chExt cx="2126476" cy="2130594"/>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757" y="3990306"/>
              <a:ext cx="2126296" cy="2130594"/>
            </a:xfrm>
            <a:prstGeom prst="rect">
              <a:avLst/>
            </a:prstGeom>
          </p:spPr>
        </p:pic>
        <p:sp>
          <p:nvSpPr>
            <p:cNvPr id="27" name="Rounded Rectangle 26"/>
            <p:cNvSpPr/>
            <p:nvPr/>
          </p:nvSpPr>
          <p:spPr>
            <a:xfrm>
              <a:off x="4182937" y="3990306"/>
              <a:ext cx="2126296" cy="889351"/>
            </a:xfrm>
            <a:prstGeom prst="roundRect">
              <a:avLst>
                <a:gd name="adj" fmla="val 2817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054094" y="3426418"/>
            <a:ext cx="2126476" cy="2130594"/>
            <a:chOff x="4182757" y="3990306"/>
            <a:chExt cx="2126476" cy="2130594"/>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757" y="3990306"/>
              <a:ext cx="2126296" cy="2130594"/>
            </a:xfrm>
            <a:prstGeom prst="rect">
              <a:avLst/>
            </a:prstGeom>
          </p:spPr>
        </p:pic>
        <p:sp>
          <p:nvSpPr>
            <p:cNvPr id="30" name="Rounded Rectangle 29"/>
            <p:cNvSpPr/>
            <p:nvPr/>
          </p:nvSpPr>
          <p:spPr>
            <a:xfrm>
              <a:off x="4182937" y="3990306"/>
              <a:ext cx="2126296" cy="889351"/>
            </a:xfrm>
            <a:prstGeom prst="roundRect">
              <a:avLst>
                <a:gd name="adj" fmla="val 2817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8716850" y="3416140"/>
            <a:ext cx="2126476" cy="2130594"/>
            <a:chOff x="4182757" y="3990306"/>
            <a:chExt cx="2126476" cy="2130594"/>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757" y="3990306"/>
              <a:ext cx="2126296" cy="2130594"/>
            </a:xfrm>
            <a:prstGeom prst="rect">
              <a:avLst/>
            </a:prstGeom>
          </p:spPr>
        </p:pic>
        <p:sp>
          <p:nvSpPr>
            <p:cNvPr id="33" name="Rounded Rectangle 32"/>
            <p:cNvSpPr/>
            <p:nvPr/>
          </p:nvSpPr>
          <p:spPr>
            <a:xfrm>
              <a:off x="4182937" y="3990306"/>
              <a:ext cx="2126296" cy="889351"/>
            </a:xfrm>
            <a:prstGeom prst="roundRect">
              <a:avLst>
                <a:gd name="adj" fmla="val 2817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73279" y="3533070"/>
            <a:ext cx="2088107" cy="707886"/>
          </a:xfrm>
          <a:prstGeom prst="rect">
            <a:avLst/>
          </a:prstGeom>
          <a:noFill/>
        </p:spPr>
        <p:txBody>
          <a:bodyPr wrap="square" rtlCol="0">
            <a:spAutoFit/>
          </a:bodyPr>
          <a:lstStyle/>
          <a:p>
            <a:pPr algn="ctr"/>
            <a:r>
              <a:rPr lang="am-ET" sz="4000" b="1" dirty="0"/>
              <a:t>ሓረር</a:t>
            </a:r>
            <a:endParaRPr lang="en-US" sz="4000" b="1" dirty="0"/>
          </a:p>
        </p:txBody>
      </p:sp>
      <p:sp>
        <p:nvSpPr>
          <p:cNvPr id="34" name="TextBox 33"/>
          <p:cNvSpPr txBox="1"/>
          <p:nvPr/>
        </p:nvSpPr>
        <p:spPr>
          <a:xfrm>
            <a:off x="3627530" y="3503068"/>
            <a:ext cx="2088107" cy="707886"/>
          </a:xfrm>
          <a:prstGeom prst="rect">
            <a:avLst/>
          </a:prstGeom>
          <a:noFill/>
        </p:spPr>
        <p:txBody>
          <a:bodyPr wrap="square" rtlCol="0">
            <a:spAutoFit/>
          </a:bodyPr>
          <a:lstStyle/>
          <a:p>
            <a:pPr algn="ctr"/>
            <a:r>
              <a:rPr lang="am-ET" sz="4000" b="1" dirty="0"/>
              <a:t>ድሬ ዳዋ</a:t>
            </a:r>
            <a:endParaRPr lang="en-US" sz="4000" b="1" dirty="0"/>
          </a:p>
        </p:txBody>
      </p:sp>
      <p:sp>
        <p:nvSpPr>
          <p:cNvPr id="35" name="TextBox 34"/>
          <p:cNvSpPr txBox="1"/>
          <p:nvPr/>
        </p:nvSpPr>
        <p:spPr>
          <a:xfrm>
            <a:off x="6184656" y="3519039"/>
            <a:ext cx="2088107" cy="707886"/>
          </a:xfrm>
          <a:prstGeom prst="rect">
            <a:avLst/>
          </a:prstGeom>
          <a:noFill/>
        </p:spPr>
        <p:txBody>
          <a:bodyPr wrap="square" rtlCol="0">
            <a:spAutoFit/>
          </a:bodyPr>
          <a:lstStyle/>
          <a:p>
            <a:pPr algn="ctr"/>
            <a:r>
              <a:rPr lang="am-ET" sz="4000" b="1" dirty="0"/>
              <a:t>አሳይታ</a:t>
            </a:r>
            <a:endParaRPr lang="en-US" sz="4000" b="1" dirty="0"/>
          </a:p>
        </p:txBody>
      </p:sp>
      <p:sp>
        <p:nvSpPr>
          <p:cNvPr id="36" name="TextBox 35"/>
          <p:cNvSpPr txBox="1"/>
          <p:nvPr/>
        </p:nvSpPr>
        <p:spPr>
          <a:xfrm>
            <a:off x="8735942" y="3517150"/>
            <a:ext cx="2088107" cy="707886"/>
          </a:xfrm>
          <a:prstGeom prst="rect">
            <a:avLst/>
          </a:prstGeom>
          <a:noFill/>
        </p:spPr>
        <p:txBody>
          <a:bodyPr wrap="square" rtlCol="0">
            <a:spAutoFit/>
          </a:bodyPr>
          <a:lstStyle/>
          <a:p>
            <a:pPr algn="ctr"/>
            <a:r>
              <a:rPr lang="am-ET" sz="4000" b="1" dirty="0"/>
              <a:t>አዳማ</a:t>
            </a:r>
            <a:endParaRPr lang="en-US" sz="4000" b="1" dirty="0"/>
          </a:p>
        </p:txBody>
      </p:sp>
      <p:sp>
        <p:nvSpPr>
          <p:cNvPr id="2" name="Oval 1"/>
          <p:cNvSpPr/>
          <p:nvPr/>
        </p:nvSpPr>
        <p:spPr>
          <a:xfrm>
            <a:off x="8416345" y="2705361"/>
            <a:ext cx="2727303" cy="3369666"/>
          </a:xfrm>
          <a:prstGeom prst="ellipse">
            <a:avLst/>
          </a:prstGeom>
          <a:noFill/>
          <a:ln w="76200">
            <a:solidFill>
              <a:srgbClr val="3E72F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3E72F4"/>
                </a:solidFill>
              </a:ln>
              <a:noFill/>
            </a:endParaRPr>
          </a:p>
        </p:txBody>
      </p:sp>
      <p:sp>
        <p:nvSpPr>
          <p:cNvPr id="37" name="TextBox 36"/>
          <p:cNvSpPr txBox="1"/>
          <p:nvPr/>
        </p:nvSpPr>
        <p:spPr>
          <a:xfrm>
            <a:off x="3608436" y="5844194"/>
            <a:ext cx="2107201" cy="461665"/>
          </a:xfrm>
          <a:prstGeom prst="rect">
            <a:avLst/>
          </a:prstGeom>
          <a:noFill/>
        </p:spPr>
        <p:txBody>
          <a:bodyPr wrap="square" rtlCol="0">
            <a:spAutoFit/>
          </a:bodyPr>
          <a:lstStyle/>
          <a:p>
            <a:pPr algn="ctr"/>
            <a:r>
              <a:rPr lang="en-US" sz="2400" dirty="0" smtClean="0">
                <a:solidFill>
                  <a:srgbClr val="3E72F4"/>
                </a:solidFill>
              </a:rPr>
              <a:t>Dire </a:t>
            </a:r>
            <a:r>
              <a:rPr lang="en-US" sz="2400" dirty="0" err="1" smtClean="0">
                <a:solidFill>
                  <a:srgbClr val="3E72F4"/>
                </a:solidFill>
              </a:rPr>
              <a:t>Dawa</a:t>
            </a:r>
            <a:endParaRPr lang="en-US" sz="2400" dirty="0">
              <a:solidFill>
                <a:srgbClr val="3E72F4"/>
              </a:solidFill>
            </a:endParaRPr>
          </a:p>
        </p:txBody>
      </p:sp>
      <p:sp>
        <p:nvSpPr>
          <p:cNvPr id="38" name="TextBox 37"/>
          <p:cNvSpPr txBox="1"/>
          <p:nvPr/>
        </p:nvSpPr>
        <p:spPr>
          <a:xfrm>
            <a:off x="6184656" y="5844194"/>
            <a:ext cx="2107201" cy="461665"/>
          </a:xfrm>
          <a:prstGeom prst="rect">
            <a:avLst/>
          </a:prstGeom>
          <a:noFill/>
        </p:spPr>
        <p:txBody>
          <a:bodyPr wrap="square" rtlCol="0">
            <a:spAutoFit/>
          </a:bodyPr>
          <a:lstStyle/>
          <a:p>
            <a:pPr algn="ctr"/>
            <a:r>
              <a:rPr lang="en-US" sz="2400" dirty="0" err="1" smtClean="0">
                <a:solidFill>
                  <a:srgbClr val="3E72F4"/>
                </a:solidFill>
              </a:rPr>
              <a:t>Asaita</a:t>
            </a:r>
            <a:endParaRPr lang="en-US" sz="2400" dirty="0">
              <a:solidFill>
                <a:srgbClr val="3E72F4"/>
              </a:solidFill>
            </a:endParaRPr>
          </a:p>
        </p:txBody>
      </p:sp>
      <p:sp>
        <p:nvSpPr>
          <p:cNvPr id="39" name="TextBox 38"/>
          <p:cNvSpPr txBox="1"/>
          <p:nvPr/>
        </p:nvSpPr>
        <p:spPr>
          <a:xfrm>
            <a:off x="1073279" y="5844194"/>
            <a:ext cx="2107201" cy="461665"/>
          </a:xfrm>
          <a:prstGeom prst="rect">
            <a:avLst/>
          </a:prstGeom>
          <a:noFill/>
        </p:spPr>
        <p:txBody>
          <a:bodyPr wrap="square" rtlCol="0">
            <a:spAutoFit/>
          </a:bodyPr>
          <a:lstStyle/>
          <a:p>
            <a:pPr algn="ctr"/>
            <a:r>
              <a:rPr lang="en-US" sz="2400" dirty="0" err="1" smtClean="0">
                <a:solidFill>
                  <a:srgbClr val="3E72F4"/>
                </a:solidFill>
              </a:rPr>
              <a:t>Harar</a:t>
            </a:r>
            <a:endParaRPr lang="en-US" sz="2400" dirty="0">
              <a:solidFill>
                <a:srgbClr val="3E72F4"/>
              </a:solidFill>
            </a:endParaRPr>
          </a:p>
        </p:txBody>
      </p:sp>
    </p:spTree>
    <p:extLst>
      <p:ext uri="{BB962C8B-B14F-4D97-AF65-F5344CB8AC3E}">
        <p14:creationId xmlns:p14="http://schemas.microsoft.com/office/powerpoint/2010/main" val="502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38" grpId="0"/>
      <p:bldP spid="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other writing systems work?</a:t>
            </a:r>
            <a:endParaRPr lang="en-US" dirty="0"/>
          </a:p>
        </p:txBody>
      </p:sp>
      <p:sp>
        <p:nvSpPr>
          <p:cNvPr id="4" name="TextBox 3"/>
          <p:cNvSpPr txBox="1"/>
          <p:nvPr/>
        </p:nvSpPr>
        <p:spPr>
          <a:xfrm>
            <a:off x="1069848" y="1709255"/>
            <a:ext cx="10644188" cy="369332"/>
          </a:xfrm>
          <a:prstGeom prst="rect">
            <a:avLst/>
          </a:prstGeom>
          <a:noFill/>
        </p:spPr>
        <p:txBody>
          <a:bodyPr wrap="square" rtlCol="0">
            <a:spAutoFit/>
          </a:bodyPr>
          <a:lstStyle/>
          <a:p>
            <a:r>
              <a:rPr lang="en-US" dirty="0" smtClean="0"/>
              <a:t>In these puzzles you saw that some languages aren’t written the same way English is.</a:t>
            </a:r>
            <a:endParaRPr lang="en-US" dirty="0"/>
          </a:p>
        </p:txBody>
      </p:sp>
      <p:sp>
        <p:nvSpPr>
          <p:cNvPr id="5" name="TextBox 4"/>
          <p:cNvSpPr txBox="1"/>
          <p:nvPr/>
        </p:nvSpPr>
        <p:spPr>
          <a:xfrm>
            <a:off x="1069848" y="2092452"/>
            <a:ext cx="10644188" cy="369332"/>
          </a:xfrm>
          <a:prstGeom prst="rect">
            <a:avLst/>
          </a:prstGeom>
          <a:noFill/>
        </p:spPr>
        <p:txBody>
          <a:bodyPr wrap="square" rtlCol="0">
            <a:spAutoFit/>
          </a:bodyPr>
          <a:lstStyle/>
          <a:p>
            <a:r>
              <a:rPr lang="en-US" dirty="0" smtClean="0"/>
              <a:t>Linguists divide writing systems into several different categories:</a:t>
            </a:r>
            <a:endParaRPr lang="en-US" dirty="0"/>
          </a:p>
        </p:txBody>
      </p:sp>
      <p:sp>
        <p:nvSpPr>
          <p:cNvPr id="6" name="TextBox 5"/>
          <p:cNvSpPr txBox="1"/>
          <p:nvPr/>
        </p:nvSpPr>
        <p:spPr>
          <a:xfrm>
            <a:off x="1069848" y="2669749"/>
            <a:ext cx="10644188" cy="400110"/>
          </a:xfrm>
          <a:prstGeom prst="rect">
            <a:avLst/>
          </a:prstGeom>
          <a:noFill/>
        </p:spPr>
        <p:txBody>
          <a:bodyPr wrap="square" rtlCol="0">
            <a:spAutoFit/>
          </a:bodyPr>
          <a:lstStyle/>
          <a:p>
            <a:r>
              <a:rPr lang="en-US" sz="2000" dirty="0" smtClean="0">
                <a:solidFill>
                  <a:srgbClr val="FF0000"/>
                </a:solidFill>
              </a:rPr>
              <a:t>Alphabets</a:t>
            </a:r>
            <a:r>
              <a:rPr lang="en-US" dirty="0" smtClean="0"/>
              <a:t> use sets of letters to write consonants and vowels:</a:t>
            </a:r>
            <a:endParaRPr lang="en-US" dirty="0"/>
          </a:p>
        </p:txBody>
      </p:sp>
      <p:sp>
        <p:nvSpPr>
          <p:cNvPr id="8" name="TextBox 7"/>
          <p:cNvSpPr txBox="1"/>
          <p:nvPr/>
        </p:nvSpPr>
        <p:spPr>
          <a:xfrm>
            <a:off x="1069848" y="3211454"/>
            <a:ext cx="10644188" cy="400110"/>
          </a:xfrm>
          <a:prstGeom prst="rect">
            <a:avLst/>
          </a:prstGeom>
          <a:noFill/>
        </p:spPr>
        <p:txBody>
          <a:bodyPr wrap="square" rtlCol="0">
            <a:spAutoFit/>
          </a:bodyPr>
          <a:lstStyle/>
          <a:p>
            <a:r>
              <a:rPr lang="en-US" sz="2000" dirty="0" err="1" smtClean="0">
                <a:solidFill>
                  <a:srgbClr val="FF0000"/>
                </a:solidFill>
              </a:rPr>
              <a:t>Abjads</a:t>
            </a:r>
            <a:r>
              <a:rPr lang="en-US" dirty="0" smtClean="0"/>
              <a:t> use sets of letters to write only consonants:</a:t>
            </a:r>
            <a:endParaRPr lang="en-US" dirty="0"/>
          </a:p>
        </p:txBody>
      </p:sp>
      <p:sp>
        <p:nvSpPr>
          <p:cNvPr id="9" name="TextBox 8"/>
          <p:cNvSpPr txBox="1"/>
          <p:nvPr/>
        </p:nvSpPr>
        <p:spPr>
          <a:xfrm>
            <a:off x="1069848" y="3776331"/>
            <a:ext cx="10644188" cy="400110"/>
          </a:xfrm>
          <a:prstGeom prst="rect">
            <a:avLst/>
          </a:prstGeom>
          <a:noFill/>
        </p:spPr>
        <p:txBody>
          <a:bodyPr wrap="square" rtlCol="0">
            <a:spAutoFit/>
          </a:bodyPr>
          <a:lstStyle/>
          <a:p>
            <a:r>
              <a:rPr lang="en-US" sz="2000" dirty="0" err="1" smtClean="0">
                <a:solidFill>
                  <a:srgbClr val="FF0000"/>
                </a:solidFill>
              </a:rPr>
              <a:t>Syllabaries</a:t>
            </a:r>
            <a:r>
              <a:rPr lang="en-US" dirty="0" smtClean="0"/>
              <a:t> use one letter to represent each syllable:</a:t>
            </a:r>
            <a:endParaRPr lang="en-US" dirty="0"/>
          </a:p>
        </p:txBody>
      </p:sp>
      <p:sp>
        <p:nvSpPr>
          <p:cNvPr id="10" name="TextBox 9"/>
          <p:cNvSpPr txBox="1"/>
          <p:nvPr/>
        </p:nvSpPr>
        <p:spPr>
          <a:xfrm>
            <a:off x="1069848" y="4337324"/>
            <a:ext cx="10644188" cy="400110"/>
          </a:xfrm>
          <a:prstGeom prst="rect">
            <a:avLst/>
          </a:prstGeom>
          <a:noFill/>
        </p:spPr>
        <p:txBody>
          <a:bodyPr wrap="square" rtlCol="0">
            <a:spAutoFit/>
          </a:bodyPr>
          <a:lstStyle/>
          <a:p>
            <a:r>
              <a:rPr lang="en-US" sz="2000" dirty="0" err="1" smtClean="0">
                <a:solidFill>
                  <a:srgbClr val="FF0000"/>
                </a:solidFill>
              </a:rPr>
              <a:t>Abugidas</a:t>
            </a:r>
            <a:r>
              <a:rPr lang="en-US" dirty="0" smtClean="0"/>
              <a:t> combine consonant symbols with vowel symbols to make each letter:</a:t>
            </a:r>
            <a:endParaRPr lang="en-US" dirty="0"/>
          </a:p>
        </p:txBody>
      </p:sp>
      <p:sp>
        <p:nvSpPr>
          <p:cNvPr id="11" name="TextBox 10"/>
          <p:cNvSpPr txBox="1"/>
          <p:nvPr/>
        </p:nvSpPr>
        <p:spPr>
          <a:xfrm>
            <a:off x="1069848" y="4900846"/>
            <a:ext cx="10644188" cy="400110"/>
          </a:xfrm>
          <a:prstGeom prst="rect">
            <a:avLst/>
          </a:prstGeom>
          <a:noFill/>
        </p:spPr>
        <p:txBody>
          <a:bodyPr wrap="square" rtlCol="0">
            <a:spAutoFit/>
          </a:bodyPr>
          <a:lstStyle/>
          <a:p>
            <a:r>
              <a:rPr lang="en-US" sz="2000" dirty="0" err="1" smtClean="0">
                <a:solidFill>
                  <a:srgbClr val="FF0000"/>
                </a:solidFill>
              </a:rPr>
              <a:t>Semanto</a:t>
            </a:r>
            <a:r>
              <a:rPr lang="en-US" sz="2000" dirty="0" smtClean="0">
                <a:solidFill>
                  <a:srgbClr val="FF0000"/>
                </a:solidFill>
              </a:rPr>
              <a:t>-phonetic systems </a:t>
            </a:r>
            <a:r>
              <a:rPr lang="en-US" dirty="0" smtClean="0"/>
              <a:t>have many letters, each with its own sound and meaning:</a:t>
            </a:r>
            <a:endParaRPr lang="en-US" dirty="0"/>
          </a:p>
        </p:txBody>
      </p:sp>
      <p:sp>
        <p:nvSpPr>
          <p:cNvPr id="12" name="TextBox 11"/>
          <p:cNvSpPr txBox="1"/>
          <p:nvPr/>
        </p:nvSpPr>
        <p:spPr>
          <a:xfrm>
            <a:off x="8458866" y="6277630"/>
            <a:ext cx="3081337" cy="369332"/>
          </a:xfrm>
          <a:prstGeom prst="rect">
            <a:avLst/>
          </a:prstGeom>
          <a:noFill/>
        </p:spPr>
        <p:txBody>
          <a:bodyPr wrap="square" rtlCol="0">
            <a:spAutoFit/>
          </a:bodyPr>
          <a:lstStyle/>
          <a:p>
            <a:r>
              <a:rPr lang="en-US" i="1" dirty="0" smtClean="0"/>
              <a:t>Source: www.omniglot.com</a:t>
            </a:r>
            <a:endParaRPr lang="en-US" i="1" dirty="0"/>
          </a:p>
        </p:txBody>
      </p:sp>
      <p:sp>
        <p:nvSpPr>
          <p:cNvPr id="14" name="TextBox 13"/>
          <p:cNvSpPr txBox="1"/>
          <p:nvPr/>
        </p:nvSpPr>
        <p:spPr>
          <a:xfrm>
            <a:off x="976122" y="5773638"/>
            <a:ext cx="10831640" cy="369332"/>
          </a:xfrm>
          <a:prstGeom prst="rect">
            <a:avLst/>
          </a:prstGeom>
          <a:noFill/>
        </p:spPr>
        <p:txBody>
          <a:bodyPr wrap="square" rtlCol="0">
            <a:spAutoFit/>
          </a:bodyPr>
          <a:lstStyle/>
          <a:p>
            <a:r>
              <a:rPr lang="en-US" dirty="0" smtClean="0"/>
              <a:t>Compared to some of these examples, the </a:t>
            </a:r>
            <a:r>
              <a:rPr lang="en-US" dirty="0" smtClean="0">
                <a:solidFill>
                  <a:srgbClr val="FF0000"/>
                </a:solidFill>
              </a:rPr>
              <a:t>26 letters </a:t>
            </a:r>
            <a:r>
              <a:rPr lang="en-US" dirty="0" smtClean="0"/>
              <a:t>we use to write English is a really small number!</a:t>
            </a:r>
            <a:endParaRPr lang="en-US" dirty="0"/>
          </a:p>
        </p:txBody>
      </p:sp>
      <p:pic>
        <p:nvPicPr>
          <p:cNvPr id="1026" name="Picture 2" descr="File:Caslon-schriftmusterblatt.jpeg"/>
          <p:cNvPicPr>
            <a:picLocks noChangeAspect="1" noChangeArrowheads="1"/>
          </p:cNvPicPr>
          <p:nvPr/>
        </p:nvPicPr>
        <p:blipFill rotWithShape="1">
          <a:blip r:embed="rId2">
            <a:extLst>
              <a:ext uri="{28A0092B-C50C-407E-A947-70E740481C1C}">
                <a14:useLocalDpi xmlns:a14="http://schemas.microsoft.com/office/drawing/2010/main" val="0"/>
              </a:ext>
            </a:extLst>
          </a:blip>
          <a:srcRect l="1311" t="18307" r="73433" b="77345"/>
          <a:stretch/>
        </p:blipFill>
        <p:spPr bwMode="auto">
          <a:xfrm>
            <a:off x="7825184" y="2743962"/>
            <a:ext cx="1100137" cy="278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Sefer-torah-vayehi-binsoa.jpg"/>
          <p:cNvPicPr>
            <a:picLocks noChangeAspect="1" noChangeArrowheads="1"/>
          </p:cNvPicPr>
          <p:nvPr/>
        </p:nvPicPr>
        <p:blipFill rotWithShape="1">
          <a:blip r:embed="rId3">
            <a:extLst>
              <a:ext uri="{28A0092B-C50C-407E-A947-70E740481C1C}">
                <a14:useLocalDpi xmlns:a14="http://schemas.microsoft.com/office/drawing/2010/main" val="0"/>
              </a:ext>
            </a:extLst>
          </a:blip>
          <a:srcRect l="25263" t="28893" r="40417" b="52621"/>
          <a:stretch/>
        </p:blipFill>
        <p:spPr bwMode="auto">
          <a:xfrm>
            <a:off x="6743701" y="3271705"/>
            <a:ext cx="1464468" cy="2500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mple text in Bengali (Article 1 of the Universal Declaration of Human Rights)"/>
          <p:cNvPicPr>
            <a:picLocks noChangeAspect="1" noChangeArrowheads="1"/>
          </p:cNvPicPr>
          <p:nvPr/>
        </p:nvPicPr>
        <p:blipFill rotWithShape="1">
          <a:blip r:embed="rId4">
            <a:extLst>
              <a:ext uri="{28A0092B-C50C-407E-A947-70E740481C1C}">
                <a14:useLocalDpi xmlns:a14="http://schemas.microsoft.com/office/drawing/2010/main" val="0"/>
              </a:ext>
            </a:extLst>
          </a:blip>
          <a:srcRect r="67347" b="83128"/>
          <a:stretch/>
        </p:blipFill>
        <p:spPr bwMode="auto">
          <a:xfrm>
            <a:off x="9741631" y="4429115"/>
            <a:ext cx="1866106" cy="2732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mple text in Hiragana"/>
          <p:cNvPicPr>
            <a:picLocks noChangeAspect="1" noChangeArrowheads="1"/>
          </p:cNvPicPr>
          <p:nvPr/>
        </p:nvPicPr>
        <p:blipFill rotWithShape="1">
          <a:blip r:embed="rId5">
            <a:extLst>
              <a:ext uri="{28A0092B-C50C-407E-A947-70E740481C1C}">
                <a14:useLocalDpi xmlns:a14="http://schemas.microsoft.com/office/drawing/2010/main" val="0"/>
              </a:ext>
            </a:extLst>
          </a:blip>
          <a:srcRect r="71340" b="81323"/>
          <a:stretch/>
        </p:blipFill>
        <p:spPr bwMode="auto">
          <a:xfrm>
            <a:off x="7099299" y="3851315"/>
            <a:ext cx="1616076" cy="2134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365580" y="4916235"/>
            <a:ext cx="907257" cy="369332"/>
          </a:xfrm>
          <a:prstGeom prst="rect">
            <a:avLst/>
          </a:prstGeom>
          <a:noFill/>
        </p:spPr>
        <p:txBody>
          <a:bodyPr wrap="square" rtlCol="0">
            <a:spAutoFit/>
          </a:bodyPr>
          <a:lstStyle/>
          <a:p>
            <a:r>
              <a:rPr lang="ja-JP" altLang="en-US" dirty="0"/>
              <a:t>漢字</a:t>
            </a:r>
            <a:endParaRPr lang="en-US" dirty="0"/>
          </a:p>
        </p:txBody>
      </p:sp>
      <p:sp>
        <p:nvSpPr>
          <p:cNvPr id="17" name="Left Arrow 16"/>
          <p:cNvSpPr/>
          <p:nvPr/>
        </p:nvSpPr>
        <p:spPr>
          <a:xfrm>
            <a:off x="9201150" y="2492981"/>
            <a:ext cx="1869948" cy="714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English</a:t>
            </a:r>
            <a:endParaRPr lang="en-US" dirty="0"/>
          </a:p>
        </p:txBody>
      </p:sp>
      <p:sp>
        <p:nvSpPr>
          <p:cNvPr id="23" name="Left Arrow 22"/>
          <p:cNvSpPr/>
          <p:nvPr/>
        </p:nvSpPr>
        <p:spPr>
          <a:xfrm>
            <a:off x="8483998" y="3161390"/>
            <a:ext cx="1869948" cy="714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Hebrew</a:t>
            </a:r>
          </a:p>
        </p:txBody>
      </p:sp>
      <p:sp>
        <p:nvSpPr>
          <p:cNvPr id="24" name="Left Arrow 23"/>
          <p:cNvSpPr/>
          <p:nvPr/>
        </p:nvSpPr>
        <p:spPr>
          <a:xfrm>
            <a:off x="8991204" y="3544074"/>
            <a:ext cx="2137044" cy="714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Japanese (kana)</a:t>
            </a:r>
            <a:endParaRPr lang="en-US" dirty="0"/>
          </a:p>
        </p:txBody>
      </p:sp>
      <p:sp>
        <p:nvSpPr>
          <p:cNvPr id="25" name="Left Arrow 24"/>
          <p:cNvSpPr/>
          <p:nvPr/>
        </p:nvSpPr>
        <p:spPr>
          <a:xfrm rot="18880727">
            <a:off x="10036095" y="3254443"/>
            <a:ext cx="1869948" cy="714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Bengali</a:t>
            </a:r>
            <a:endParaRPr lang="en-US" dirty="0"/>
          </a:p>
        </p:txBody>
      </p:sp>
      <p:sp>
        <p:nvSpPr>
          <p:cNvPr id="18" name="Right Arrow 17"/>
          <p:cNvSpPr/>
          <p:nvPr/>
        </p:nvSpPr>
        <p:spPr>
          <a:xfrm rot="19811873">
            <a:off x="8927244" y="5431067"/>
            <a:ext cx="1628775" cy="716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Chinese</a:t>
            </a:r>
            <a:endParaRPr lang="en-US" dirty="0"/>
          </a:p>
        </p:txBody>
      </p:sp>
    </p:spTree>
    <p:extLst>
      <p:ext uri="{BB962C8B-B14F-4D97-AF65-F5344CB8AC3E}">
        <p14:creationId xmlns:p14="http://schemas.microsoft.com/office/powerpoint/2010/main" val="281123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17"/>
                                        </p:tgtEl>
                                      </p:cBhvr>
                                    </p:animEffect>
                                    <p:set>
                                      <p:cBhvr>
                                        <p:cTn id="19" dur="1" fill="hold">
                                          <p:stCondLst>
                                            <p:cond delay="999"/>
                                          </p:stCondLst>
                                        </p:cTn>
                                        <p:tgtEl>
                                          <p:spTgt spid="17"/>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1000"/>
                                        <p:tgtEl>
                                          <p:spTgt spid="23"/>
                                        </p:tgtEl>
                                      </p:cBhvr>
                                    </p:animEffect>
                                    <p:set>
                                      <p:cBhvr>
                                        <p:cTn id="34" dur="1" fill="hold">
                                          <p:stCondLst>
                                            <p:cond delay="999"/>
                                          </p:stCondLst>
                                        </p:cTn>
                                        <p:tgtEl>
                                          <p:spTgt spid="2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032"/>
                                        </p:tgtEl>
                                        <p:attrNameLst>
                                          <p:attrName>style.visibility</p:attrName>
                                        </p:attrNameLst>
                                      </p:cBhvr>
                                      <p:to>
                                        <p:strVal val="visible"/>
                                      </p:to>
                                    </p:set>
                                    <p:animEffect transition="in" filter="fade">
                                      <p:cBhvr>
                                        <p:cTn id="41" dur="1000"/>
                                        <p:tgtEl>
                                          <p:spTgt spid="10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24"/>
                                        </p:tgtEl>
                                      </p:cBhvr>
                                    </p:animEffect>
                                    <p:set>
                                      <p:cBhvr>
                                        <p:cTn id="49" dur="1" fill="hold">
                                          <p:stCondLst>
                                            <p:cond delay="999"/>
                                          </p:stCondLst>
                                        </p:cTn>
                                        <p:tgtEl>
                                          <p:spTgt spid="24"/>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fade">
                                      <p:cBhvr>
                                        <p:cTn id="56" dur="1000"/>
                                        <p:tgtEl>
                                          <p:spTgt spid="10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1000"/>
                                        <p:tgtEl>
                                          <p:spTgt spid="25"/>
                                        </p:tgtEl>
                                      </p:cBhvr>
                                    </p:animEffect>
                                    <p:set>
                                      <p:cBhvr>
                                        <p:cTn id="64" dur="1" fill="hold">
                                          <p:stCondLst>
                                            <p:cond delay="999"/>
                                          </p:stCondLst>
                                        </p:cTn>
                                        <p:tgtEl>
                                          <p:spTgt spid="25"/>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1000"/>
                                        <p:tgtEl>
                                          <p:spTgt spid="18"/>
                                        </p:tgtEl>
                                      </p:cBhvr>
                                    </p:animEffect>
                                    <p:set>
                                      <p:cBhvr>
                                        <p:cTn id="79"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5" grpId="0"/>
      <p:bldP spid="17" grpId="0" animBg="1"/>
      <p:bldP spid="17" grpId="1" animBg="1"/>
      <p:bldP spid="23" grpId="0" animBg="1"/>
      <p:bldP spid="23" grpId="1" animBg="1"/>
      <p:bldP spid="24" grpId="0" animBg="1"/>
      <p:bldP spid="24" grpId="1" animBg="1"/>
      <p:bldP spid="25" grpId="0" animBg="1"/>
      <p:bldP spid="25" grpId="1" animBg="1"/>
      <p:bldP spid="18" grpId="0" animBg="1"/>
      <p:bldP spid="18"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5" y="2233209"/>
            <a:ext cx="10058400" cy="617201"/>
          </a:xfrm>
        </p:spPr>
        <p:txBody>
          <a:bodyPr>
            <a:normAutofit/>
          </a:bodyPr>
          <a:lstStyle/>
          <a:p>
            <a:pPr marL="0" indent="0" algn="ctr">
              <a:buNone/>
            </a:pPr>
            <a:r>
              <a:rPr lang="en-US" sz="2800" dirty="0" smtClean="0"/>
              <a:t>to</a:t>
            </a:r>
          </a:p>
        </p:txBody>
      </p:sp>
      <p:sp>
        <p:nvSpPr>
          <p:cNvPr id="5" name="TextBox 4"/>
          <p:cNvSpPr txBox="1"/>
          <p:nvPr/>
        </p:nvSpPr>
        <p:spPr>
          <a:xfrm>
            <a:off x="1792091" y="1344097"/>
            <a:ext cx="8044069" cy="584775"/>
          </a:xfrm>
          <a:prstGeom prst="rect">
            <a:avLst/>
          </a:prstGeom>
          <a:noFill/>
        </p:spPr>
        <p:txBody>
          <a:bodyPr wrap="square" rtlCol="0">
            <a:spAutoFit/>
          </a:bodyPr>
          <a:lstStyle/>
          <a:p>
            <a:pPr algn="ctr"/>
            <a:r>
              <a:rPr lang="en-US" sz="3200" dirty="0" smtClean="0">
                <a:solidFill>
                  <a:srgbClr val="FF0000"/>
                </a:solidFill>
              </a:rPr>
              <a:t>BOB’S RAFTS</a:t>
            </a:r>
            <a:endParaRPr lang="en-US" sz="3200" dirty="0">
              <a:solidFill>
                <a:srgbClr val="FF0000"/>
              </a:solidFill>
            </a:endParaRPr>
          </a:p>
        </p:txBody>
      </p:sp>
      <p:sp>
        <p:nvSpPr>
          <p:cNvPr id="4" name="Rectangle 3"/>
          <p:cNvSpPr/>
          <p:nvPr/>
        </p:nvSpPr>
        <p:spPr>
          <a:xfrm>
            <a:off x="9459146" y="602776"/>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6" name="Rectangle 5"/>
          <p:cNvSpPr/>
          <p:nvPr/>
        </p:nvSpPr>
        <p:spPr>
          <a:xfrm rot="20575946">
            <a:off x="1673881" y="4393006"/>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7" name="Rectangle 6"/>
          <p:cNvSpPr/>
          <p:nvPr/>
        </p:nvSpPr>
        <p:spPr>
          <a:xfrm rot="2329388">
            <a:off x="9397730" y="4485993"/>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8" name="Rectangle 7"/>
          <p:cNvSpPr/>
          <p:nvPr/>
        </p:nvSpPr>
        <p:spPr>
          <a:xfrm>
            <a:off x="873084" y="1423491"/>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9" name="TextBox 8"/>
          <p:cNvSpPr txBox="1"/>
          <p:nvPr/>
        </p:nvSpPr>
        <p:spPr>
          <a:xfrm>
            <a:off x="1792091" y="2918328"/>
            <a:ext cx="8044069" cy="584775"/>
          </a:xfrm>
          <a:prstGeom prst="rect">
            <a:avLst/>
          </a:prstGeom>
          <a:noFill/>
        </p:spPr>
        <p:txBody>
          <a:bodyPr wrap="square" rtlCol="0">
            <a:spAutoFit/>
          </a:bodyPr>
          <a:lstStyle/>
          <a:p>
            <a:pPr algn="ctr"/>
            <a:r>
              <a:rPr lang="en-US" sz="3200" dirty="0" smtClean="0">
                <a:solidFill>
                  <a:srgbClr val="FF0000"/>
                </a:solidFill>
              </a:rPr>
              <a:t>BARB’S CRAFTS</a:t>
            </a:r>
            <a:endParaRPr lang="en-US" sz="3200" dirty="0">
              <a:solidFill>
                <a:srgbClr val="FF0000"/>
              </a:solidFill>
            </a:endParaRPr>
          </a:p>
        </p:txBody>
      </p:sp>
      <p:sp>
        <p:nvSpPr>
          <p:cNvPr id="10" name="Content Placeholder 2"/>
          <p:cNvSpPr txBox="1">
            <a:spLocks/>
          </p:cNvSpPr>
          <p:nvPr/>
        </p:nvSpPr>
        <p:spPr>
          <a:xfrm>
            <a:off x="784925" y="720033"/>
            <a:ext cx="10058400" cy="74106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800" dirty="0" smtClean="0"/>
              <a:t>Can you change</a:t>
            </a:r>
          </a:p>
        </p:txBody>
      </p:sp>
      <p:sp>
        <p:nvSpPr>
          <p:cNvPr id="11" name="Content Placeholder 2"/>
          <p:cNvSpPr txBox="1">
            <a:spLocks/>
          </p:cNvSpPr>
          <p:nvPr/>
        </p:nvSpPr>
        <p:spPr>
          <a:xfrm>
            <a:off x="784925" y="3836913"/>
            <a:ext cx="10058400" cy="183037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800" dirty="0" smtClean="0"/>
              <a:t>in just FOUR moves?!</a:t>
            </a:r>
          </a:p>
          <a:p>
            <a:pPr marL="0" indent="0" algn="ctr">
              <a:buFont typeface="Wingdings" pitchFamily="2" charset="2"/>
              <a:buNone/>
            </a:pPr>
            <a:endParaRPr lang="en-US" sz="2800" dirty="0"/>
          </a:p>
          <a:p>
            <a:pPr marL="0" indent="0" algn="ctr">
              <a:buFont typeface="Wingdings" pitchFamily="2" charset="2"/>
              <a:buNone/>
            </a:pPr>
            <a:r>
              <a:rPr lang="en-US" dirty="0" smtClean="0">
                <a:solidFill>
                  <a:srgbClr val="FF0000"/>
                </a:solidFill>
              </a:rPr>
              <a:t>Hint</a:t>
            </a:r>
            <a:r>
              <a:rPr lang="en-US" dirty="0" smtClean="0"/>
              <a:t>: one move = remove, add, or move a letter</a:t>
            </a:r>
          </a:p>
        </p:txBody>
      </p:sp>
      <p:sp>
        <p:nvSpPr>
          <p:cNvPr id="12" name="TextBox 11"/>
          <p:cNvSpPr txBox="1"/>
          <p:nvPr/>
        </p:nvSpPr>
        <p:spPr>
          <a:xfrm>
            <a:off x="2871788" y="5667289"/>
            <a:ext cx="6064176" cy="461665"/>
          </a:xfrm>
          <a:prstGeom prst="rect">
            <a:avLst/>
          </a:prstGeom>
          <a:noFill/>
        </p:spPr>
        <p:txBody>
          <a:bodyPr wrap="square" rtlCol="0">
            <a:spAutoFit/>
          </a:bodyPr>
          <a:lstStyle/>
          <a:p>
            <a:r>
              <a:rPr lang="en-US" sz="2400" dirty="0" smtClean="0">
                <a:solidFill>
                  <a:srgbClr val="3E72F4"/>
                </a:solidFill>
              </a:rPr>
              <a:t>1. Remove O  2. Add A  3. Add R  4. Add C </a:t>
            </a:r>
            <a:endParaRPr lang="en-US" sz="2400" dirty="0">
              <a:solidFill>
                <a:srgbClr val="3E72F4"/>
              </a:solidFill>
            </a:endParaRPr>
          </a:p>
        </p:txBody>
      </p:sp>
      <p:sp>
        <p:nvSpPr>
          <p:cNvPr id="13" name="TextBox 12"/>
          <p:cNvSpPr txBox="1"/>
          <p:nvPr/>
        </p:nvSpPr>
        <p:spPr>
          <a:xfrm>
            <a:off x="7379494" y="6299060"/>
            <a:ext cx="4139279" cy="369332"/>
          </a:xfrm>
          <a:prstGeom prst="rect">
            <a:avLst/>
          </a:prstGeom>
          <a:noFill/>
        </p:spPr>
        <p:txBody>
          <a:bodyPr wrap="square" rtlCol="0">
            <a:spAutoFit/>
          </a:bodyPr>
          <a:lstStyle/>
          <a:p>
            <a:r>
              <a:rPr lang="en-US" i="1" dirty="0" smtClean="0"/>
              <a:t>Source:  Blake Allen and Patrick </a:t>
            </a:r>
            <a:r>
              <a:rPr lang="en-US" i="1" dirty="0" err="1" smtClean="0"/>
              <a:t>Littell</a:t>
            </a:r>
            <a:endParaRPr lang="en-US" i="1" dirty="0"/>
          </a:p>
        </p:txBody>
      </p:sp>
    </p:spTree>
    <p:extLst>
      <p:ext uri="{BB962C8B-B14F-4D97-AF65-F5344CB8AC3E}">
        <p14:creationId xmlns:p14="http://schemas.microsoft.com/office/powerpoint/2010/main" val="227021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autocorrect work?</a:t>
            </a:r>
            <a:endParaRPr lang="en-US" dirty="0"/>
          </a:p>
        </p:txBody>
      </p:sp>
      <p:sp>
        <p:nvSpPr>
          <p:cNvPr id="4" name="TextBox 3"/>
          <p:cNvSpPr txBox="1"/>
          <p:nvPr/>
        </p:nvSpPr>
        <p:spPr>
          <a:xfrm>
            <a:off x="1069848" y="2093976"/>
            <a:ext cx="9636918" cy="369332"/>
          </a:xfrm>
          <a:prstGeom prst="rect">
            <a:avLst/>
          </a:prstGeom>
          <a:noFill/>
        </p:spPr>
        <p:txBody>
          <a:bodyPr wrap="square" rtlCol="0">
            <a:spAutoFit/>
          </a:bodyPr>
          <a:lstStyle/>
          <a:p>
            <a:r>
              <a:rPr lang="en-US" dirty="0" smtClean="0">
                <a:solidFill>
                  <a:srgbClr val="FF0000"/>
                </a:solidFill>
              </a:rPr>
              <a:t>Edit distance</a:t>
            </a:r>
            <a:r>
              <a:rPr lang="en-US" dirty="0"/>
              <a:t> </a:t>
            </a:r>
            <a:r>
              <a:rPr lang="en-US" dirty="0" smtClean="0"/>
              <a:t>is used in computer science to tell how different two pieces of text are. </a:t>
            </a:r>
            <a:endParaRPr lang="en-US" dirty="0"/>
          </a:p>
        </p:txBody>
      </p:sp>
      <p:sp>
        <p:nvSpPr>
          <p:cNvPr id="5" name="TextBox 4"/>
          <p:cNvSpPr txBox="1"/>
          <p:nvPr/>
        </p:nvSpPr>
        <p:spPr>
          <a:xfrm>
            <a:off x="1069848" y="2463308"/>
            <a:ext cx="9636918" cy="369332"/>
          </a:xfrm>
          <a:prstGeom prst="rect">
            <a:avLst/>
          </a:prstGeom>
          <a:noFill/>
        </p:spPr>
        <p:txBody>
          <a:bodyPr wrap="square" rtlCol="0">
            <a:spAutoFit/>
          </a:bodyPr>
          <a:lstStyle/>
          <a:p>
            <a:r>
              <a:rPr lang="en-US" dirty="0" smtClean="0"/>
              <a:t>Each time you </a:t>
            </a:r>
            <a:r>
              <a:rPr lang="en-US" dirty="0" smtClean="0">
                <a:solidFill>
                  <a:srgbClr val="FF0000"/>
                </a:solidFill>
              </a:rPr>
              <a:t>remove</a:t>
            </a:r>
            <a:r>
              <a:rPr lang="en-US" dirty="0" smtClean="0"/>
              <a:t>, </a:t>
            </a:r>
            <a:r>
              <a:rPr lang="en-US" dirty="0" smtClean="0">
                <a:solidFill>
                  <a:srgbClr val="FF0000"/>
                </a:solidFill>
              </a:rPr>
              <a:t>add</a:t>
            </a:r>
            <a:r>
              <a:rPr lang="en-US" dirty="0" smtClean="0"/>
              <a:t>, or </a:t>
            </a:r>
            <a:r>
              <a:rPr lang="en-US" dirty="0" smtClean="0">
                <a:solidFill>
                  <a:srgbClr val="FF0000"/>
                </a:solidFill>
              </a:rPr>
              <a:t>move</a:t>
            </a:r>
            <a:r>
              <a:rPr lang="en-US" dirty="0" smtClean="0"/>
              <a:t> a letter, it adds one to the edit distance. </a:t>
            </a:r>
            <a:endParaRPr lang="en-US" dirty="0"/>
          </a:p>
        </p:txBody>
      </p:sp>
      <p:sp>
        <p:nvSpPr>
          <p:cNvPr id="6" name="TextBox 5"/>
          <p:cNvSpPr txBox="1"/>
          <p:nvPr/>
        </p:nvSpPr>
        <p:spPr>
          <a:xfrm>
            <a:off x="1069848" y="3201972"/>
            <a:ext cx="9636918" cy="646331"/>
          </a:xfrm>
          <a:prstGeom prst="rect">
            <a:avLst/>
          </a:prstGeom>
          <a:noFill/>
        </p:spPr>
        <p:txBody>
          <a:bodyPr wrap="square" rtlCol="0">
            <a:spAutoFit/>
          </a:bodyPr>
          <a:lstStyle/>
          <a:p>
            <a:r>
              <a:rPr lang="en-US" dirty="0"/>
              <a:t>I</a:t>
            </a:r>
            <a:r>
              <a:rPr lang="en-US" dirty="0" smtClean="0"/>
              <a:t>n the problem you just solved, </a:t>
            </a:r>
            <a:r>
              <a:rPr lang="en-US" dirty="0" smtClean="0">
                <a:solidFill>
                  <a:srgbClr val="FF0000"/>
                </a:solidFill>
              </a:rPr>
              <a:t>for example</a:t>
            </a:r>
            <a:r>
              <a:rPr lang="en-US" dirty="0" smtClean="0"/>
              <a:t>, the edit distance between </a:t>
            </a:r>
            <a:r>
              <a:rPr lang="en-US" dirty="0" smtClean="0">
                <a:solidFill>
                  <a:srgbClr val="FF0000"/>
                </a:solidFill>
              </a:rPr>
              <a:t>BOB’S RAFTS </a:t>
            </a:r>
            <a:r>
              <a:rPr lang="en-US" dirty="0" smtClean="0"/>
              <a:t>and </a:t>
            </a:r>
            <a:r>
              <a:rPr lang="en-US" dirty="0" smtClean="0">
                <a:solidFill>
                  <a:srgbClr val="FF0000"/>
                </a:solidFill>
              </a:rPr>
              <a:t>BARB’S CRAFTS </a:t>
            </a:r>
            <a:r>
              <a:rPr lang="en-US" dirty="0" smtClean="0"/>
              <a:t>was </a:t>
            </a:r>
            <a:r>
              <a:rPr lang="en-US" dirty="0" smtClean="0">
                <a:solidFill>
                  <a:srgbClr val="3E72F4"/>
                </a:solidFill>
              </a:rPr>
              <a:t>4</a:t>
            </a:r>
            <a:r>
              <a:rPr lang="en-US" dirty="0" smtClean="0"/>
              <a:t>.</a:t>
            </a:r>
            <a:endParaRPr lang="en-US" dirty="0"/>
          </a:p>
        </p:txBody>
      </p:sp>
      <p:sp>
        <p:nvSpPr>
          <p:cNvPr id="8" name="TextBox 7"/>
          <p:cNvSpPr txBox="1"/>
          <p:nvPr/>
        </p:nvSpPr>
        <p:spPr>
          <a:xfrm>
            <a:off x="1069848" y="5127383"/>
            <a:ext cx="9636918" cy="646331"/>
          </a:xfrm>
          <a:prstGeom prst="rect">
            <a:avLst/>
          </a:prstGeom>
          <a:noFill/>
        </p:spPr>
        <p:txBody>
          <a:bodyPr wrap="square" rtlCol="0">
            <a:spAutoFit/>
          </a:bodyPr>
          <a:lstStyle/>
          <a:p>
            <a:r>
              <a:rPr lang="en-US" dirty="0" smtClean="0">
                <a:solidFill>
                  <a:srgbClr val="FF0000"/>
                </a:solidFill>
              </a:rPr>
              <a:t>Spell check </a:t>
            </a:r>
            <a:r>
              <a:rPr lang="en-US" dirty="0" smtClean="0"/>
              <a:t>works this way too, though it gives you a </a:t>
            </a:r>
            <a:r>
              <a:rPr lang="en-US" dirty="0" smtClean="0">
                <a:solidFill>
                  <a:srgbClr val="FF0000"/>
                </a:solidFill>
              </a:rPr>
              <a:t>list of options </a:t>
            </a:r>
            <a:r>
              <a:rPr lang="en-US" dirty="0" smtClean="0"/>
              <a:t>to choose from in the order of smallest to largest edit distance.</a:t>
            </a:r>
            <a:endParaRPr lang="en-US" dirty="0"/>
          </a:p>
        </p:txBody>
      </p:sp>
      <p:sp>
        <p:nvSpPr>
          <p:cNvPr id="9" name="Rounded Rectangle 8"/>
          <p:cNvSpPr/>
          <p:nvPr/>
        </p:nvSpPr>
        <p:spPr>
          <a:xfrm>
            <a:off x="855478" y="3078383"/>
            <a:ext cx="10065657" cy="899886"/>
          </a:xfrm>
          <a:prstGeom prst="roundRect">
            <a:avLst/>
          </a:prstGeom>
          <a:noFill/>
          <a:ln w="28575">
            <a:solidFill>
              <a:srgbClr val="3E7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69848" y="4087748"/>
            <a:ext cx="9636918" cy="923330"/>
          </a:xfrm>
          <a:prstGeom prst="rect">
            <a:avLst/>
          </a:prstGeom>
          <a:noFill/>
        </p:spPr>
        <p:txBody>
          <a:bodyPr wrap="square" rtlCol="0">
            <a:spAutoFit/>
          </a:bodyPr>
          <a:lstStyle/>
          <a:p>
            <a:r>
              <a:rPr lang="en-US" dirty="0" smtClean="0">
                <a:solidFill>
                  <a:srgbClr val="FF0000"/>
                </a:solidFill>
              </a:rPr>
              <a:t>Autocorrect</a:t>
            </a:r>
            <a:r>
              <a:rPr lang="en-US" dirty="0" smtClean="0"/>
              <a:t> works by identifying misspelled words (by choosing words that don’t match the list in its dictionary), then changes them to </a:t>
            </a:r>
            <a:r>
              <a:rPr lang="en-US" dirty="0" smtClean="0">
                <a:solidFill>
                  <a:srgbClr val="FF0000"/>
                </a:solidFill>
              </a:rPr>
              <a:t>a</a:t>
            </a:r>
            <a:r>
              <a:rPr lang="en-US" dirty="0" smtClean="0"/>
              <a:t> </a:t>
            </a:r>
            <a:r>
              <a:rPr lang="en-US" dirty="0" smtClean="0">
                <a:solidFill>
                  <a:srgbClr val="FF0000"/>
                </a:solidFill>
              </a:rPr>
              <a:t>similar word </a:t>
            </a:r>
            <a:r>
              <a:rPr lang="en-US" dirty="0" smtClean="0"/>
              <a:t>– that is, a word with a small edit distance.</a:t>
            </a:r>
            <a:endParaRPr lang="en-US" dirty="0"/>
          </a:p>
        </p:txBody>
      </p:sp>
      <p:sp>
        <p:nvSpPr>
          <p:cNvPr id="12" name="TextBox 11"/>
          <p:cNvSpPr txBox="1"/>
          <p:nvPr/>
        </p:nvSpPr>
        <p:spPr>
          <a:xfrm>
            <a:off x="5753819" y="5840083"/>
            <a:ext cx="4666890" cy="577081"/>
          </a:xfrm>
          <a:prstGeom prst="rect">
            <a:avLst/>
          </a:prstGeom>
          <a:noFill/>
        </p:spPr>
        <p:txBody>
          <a:bodyPr wrap="square" rtlCol="0">
            <a:spAutoFit/>
          </a:bodyPr>
          <a:lstStyle/>
          <a:p>
            <a:r>
              <a:rPr lang="en-US" sz="1050" dirty="0" smtClean="0"/>
              <a:t>Autocorrect and spell check need to know more than just edit distance.   They also need to know which spelling errors are most likely and which typos are most likely. </a:t>
            </a:r>
            <a:endParaRPr lang="en-US" sz="1050" dirty="0"/>
          </a:p>
        </p:txBody>
      </p:sp>
    </p:spTree>
    <p:extLst>
      <p:ext uri="{BB962C8B-B14F-4D97-AF65-F5344CB8AC3E}">
        <p14:creationId xmlns:p14="http://schemas.microsoft.com/office/powerpoint/2010/main" val="2897226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text recognition work?</a:t>
            </a:r>
            <a:br>
              <a:rPr lang="en-US" dirty="0" smtClean="0"/>
            </a:br>
            <a:r>
              <a:rPr lang="en-US" sz="2000" dirty="0" smtClean="0"/>
              <a:t>Also Known as Optical Character Recognition or OCR</a:t>
            </a:r>
            <a:endParaRPr lang="en-US" sz="3600" dirty="0"/>
          </a:p>
        </p:txBody>
      </p:sp>
      <p:sp>
        <p:nvSpPr>
          <p:cNvPr id="4" name="TextBox 3"/>
          <p:cNvSpPr txBox="1"/>
          <p:nvPr/>
        </p:nvSpPr>
        <p:spPr>
          <a:xfrm>
            <a:off x="1069848" y="2329929"/>
            <a:ext cx="9636918" cy="369332"/>
          </a:xfrm>
          <a:prstGeom prst="rect">
            <a:avLst/>
          </a:prstGeom>
          <a:noFill/>
        </p:spPr>
        <p:txBody>
          <a:bodyPr wrap="square" rtlCol="0">
            <a:spAutoFit/>
          </a:bodyPr>
          <a:lstStyle/>
          <a:p>
            <a:r>
              <a:rPr lang="en-US" dirty="0" smtClean="0"/>
              <a:t>When you scan a page into the computer, it creates a picture of the words stored as pixels.</a:t>
            </a:r>
            <a:endParaRPr lang="en-US" dirty="0"/>
          </a:p>
        </p:txBody>
      </p:sp>
      <p:sp>
        <p:nvSpPr>
          <p:cNvPr id="5" name="TextBox 4"/>
          <p:cNvSpPr txBox="1"/>
          <p:nvPr/>
        </p:nvSpPr>
        <p:spPr>
          <a:xfrm>
            <a:off x="1069848" y="2740307"/>
            <a:ext cx="9636918" cy="369332"/>
          </a:xfrm>
          <a:prstGeom prst="rect">
            <a:avLst/>
          </a:prstGeom>
          <a:noFill/>
        </p:spPr>
        <p:txBody>
          <a:bodyPr wrap="square" rtlCol="0">
            <a:spAutoFit/>
          </a:bodyPr>
          <a:lstStyle/>
          <a:p>
            <a:r>
              <a:rPr lang="en-US" dirty="0" smtClean="0"/>
              <a:t>Text recognition was invented to change pixels in into codes for letters. </a:t>
            </a:r>
            <a:endParaRPr lang="en-US" dirty="0"/>
          </a:p>
        </p:txBody>
      </p:sp>
      <p:sp>
        <p:nvSpPr>
          <p:cNvPr id="6" name="TextBox 5"/>
          <p:cNvSpPr txBox="1"/>
          <p:nvPr/>
        </p:nvSpPr>
        <p:spPr>
          <a:xfrm>
            <a:off x="1069848" y="3109639"/>
            <a:ext cx="9636918" cy="646331"/>
          </a:xfrm>
          <a:prstGeom prst="rect">
            <a:avLst/>
          </a:prstGeom>
          <a:noFill/>
        </p:spPr>
        <p:txBody>
          <a:bodyPr wrap="square" rtlCol="0">
            <a:spAutoFit/>
          </a:bodyPr>
          <a:lstStyle/>
          <a:p>
            <a:r>
              <a:rPr lang="en-US" dirty="0" smtClean="0"/>
              <a:t>The computer ‘looks’ at each black squiggle in the image and tries to match it to one of the letters in its list.</a:t>
            </a:r>
            <a:endParaRPr lang="en-US" dirty="0"/>
          </a:p>
        </p:txBody>
      </p:sp>
      <p:sp>
        <p:nvSpPr>
          <p:cNvPr id="7" name="TextBox 6"/>
          <p:cNvSpPr txBox="1"/>
          <p:nvPr/>
        </p:nvSpPr>
        <p:spPr>
          <a:xfrm>
            <a:off x="1069848" y="4847951"/>
            <a:ext cx="9636918" cy="646331"/>
          </a:xfrm>
          <a:prstGeom prst="rect">
            <a:avLst/>
          </a:prstGeom>
          <a:noFill/>
        </p:spPr>
        <p:txBody>
          <a:bodyPr wrap="square" rtlCol="0">
            <a:spAutoFit/>
          </a:bodyPr>
          <a:lstStyle/>
          <a:p>
            <a:r>
              <a:rPr lang="en-US" dirty="0" smtClean="0"/>
              <a:t>Because a computer can’t actually read, though, sometimes it makes mistakes! Unusual fonts and very small letters are a challenge for the program.</a:t>
            </a:r>
            <a:endParaRPr lang="en-US" dirty="0"/>
          </a:p>
        </p:txBody>
      </p:sp>
      <p:sp>
        <p:nvSpPr>
          <p:cNvPr id="8" name="TextBox 7"/>
          <p:cNvSpPr txBox="1"/>
          <p:nvPr/>
        </p:nvSpPr>
        <p:spPr>
          <a:xfrm>
            <a:off x="1069848" y="5494282"/>
            <a:ext cx="9636918" cy="369332"/>
          </a:xfrm>
          <a:prstGeom prst="rect">
            <a:avLst/>
          </a:prstGeom>
          <a:noFill/>
        </p:spPr>
        <p:txBody>
          <a:bodyPr wrap="square" rtlCol="0">
            <a:spAutoFit/>
          </a:bodyPr>
          <a:lstStyle/>
          <a:p>
            <a:r>
              <a:rPr lang="en-US" dirty="0" smtClean="0"/>
              <a:t>The puzzle you just solved is based on real mistakes made by a text recognition program!</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5207" t="52302" r="41968" b="26982"/>
          <a:stretch/>
        </p:blipFill>
        <p:spPr>
          <a:xfrm>
            <a:off x="3793331" y="3626538"/>
            <a:ext cx="914401" cy="997527"/>
          </a:xfrm>
          <a:prstGeom prst="rect">
            <a:avLst/>
          </a:prstGeom>
        </p:spPr>
      </p:pic>
      <p:sp>
        <p:nvSpPr>
          <p:cNvPr id="10" name="Right Arrow 9"/>
          <p:cNvSpPr/>
          <p:nvPr/>
        </p:nvSpPr>
        <p:spPr>
          <a:xfrm>
            <a:off x="5145357" y="4039065"/>
            <a:ext cx="791099" cy="3643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64237" y="3708274"/>
            <a:ext cx="966978" cy="1015663"/>
          </a:xfrm>
          <a:prstGeom prst="rect">
            <a:avLst/>
          </a:prstGeom>
          <a:noFill/>
        </p:spPr>
        <p:txBody>
          <a:bodyPr wrap="square" rtlCol="0">
            <a:spAutoFit/>
          </a:bodyPr>
          <a:lstStyle/>
          <a:p>
            <a:r>
              <a:rPr lang="en-US" sz="6000" dirty="0" smtClean="0"/>
              <a:t>S</a:t>
            </a:r>
            <a:endParaRPr lang="en-US" sz="6000" dirty="0"/>
          </a:p>
        </p:txBody>
      </p:sp>
      <p:sp>
        <p:nvSpPr>
          <p:cNvPr id="12" name="TextBox 11"/>
          <p:cNvSpPr txBox="1"/>
          <p:nvPr/>
        </p:nvSpPr>
        <p:spPr>
          <a:xfrm>
            <a:off x="1069848" y="1942243"/>
            <a:ext cx="9636918" cy="369332"/>
          </a:xfrm>
          <a:prstGeom prst="rect">
            <a:avLst/>
          </a:prstGeom>
          <a:noFill/>
        </p:spPr>
        <p:txBody>
          <a:bodyPr wrap="square" rtlCol="0">
            <a:spAutoFit/>
          </a:bodyPr>
          <a:lstStyle/>
          <a:p>
            <a:r>
              <a:rPr lang="en-US" dirty="0" smtClean="0"/>
              <a:t>When you type into a computer, the letters are stored as codes in the computer’s memory.</a:t>
            </a:r>
            <a:endParaRPr lang="en-US" dirty="0"/>
          </a:p>
        </p:txBody>
      </p:sp>
    </p:spTree>
    <p:extLst>
      <p:ext uri="{BB962C8B-B14F-4D97-AF65-F5344CB8AC3E}">
        <p14:creationId xmlns:p14="http://schemas.microsoft.com/office/powerpoint/2010/main" val="62104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622" y="580030"/>
            <a:ext cx="11204812" cy="1009935"/>
          </a:xfrm>
        </p:spPr>
        <p:txBody>
          <a:bodyPr>
            <a:normAutofit/>
          </a:bodyPr>
          <a:lstStyle/>
          <a:p>
            <a:pPr marL="0" indent="0">
              <a:buNone/>
            </a:pPr>
            <a:r>
              <a:rPr lang="en-US" dirty="0">
                <a:solidFill>
                  <a:srgbClr val="FF0000"/>
                </a:solidFill>
              </a:rPr>
              <a:t>Professor Word </a:t>
            </a:r>
            <a:r>
              <a:rPr lang="en-US" dirty="0"/>
              <a:t>has invented a machine to </a:t>
            </a:r>
            <a:r>
              <a:rPr lang="en-US" dirty="0">
                <a:solidFill>
                  <a:srgbClr val="FF0000"/>
                </a:solidFill>
              </a:rPr>
              <a:t>read the newspaper aloud</a:t>
            </a:r>
            <a:r>
              <a:rPr lang="en-US" dirty="0"/>
              <a:t>, but it isn’t working right! </a:t>
            </a:r>
            <a:endParaRPr lang="en-US" dirty="0" smtClean="0"/>
          </a:p>
          <a:p>
            <a:pPr marL="0" indent="0">
              <a:buNone/>
            </a:pPr>
            <a:r>
              <a:rPr lang="en-US" dirty="0" smtClean="0"/>
              <a:t>This story </a:t>
            </a:r>
            <a:r>
              <a:rPr lang="en-US" dirty="0"/>
              <a:t>it just read doesn’t make any </a:t>
            </a:r>
            <a:r>
              <a:rPr lang="en-US" dirty="0" smtClean="0"/>
              <a:t>sense…</a:t>
            </a:r>
          </a:p>
        </p:txBody>
      </p:sp>
      <p:sp>
        <p:nvSpPr>
          <p:cNvPr id="4" name="Content Placeholder 2"/>
          <p:cNvSpPr txBox="1">
            <a:spLocks/>
          </p:cNvSpPr>
          <p:nvPr/>
        </p:nvSpPr>
        <p:spPr>
          <a:xfrm>
            <a:off x="784925" y="5088708"/>
            <a:ext cx="10058400" cy="4561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Can you figure out which </a:t>
            </a:r>
            <a:r>
              <a:rPr lang="en-US" dirty="0" smtClean="0">
                <a:solidFill>
                  <a:srgbClr val="FF0000"/>
                </a:solidFill>
              </a:rPr>
              <a:t>THREE MISTAKES </a:t>
            </a:r>
            <a:r>
              <a:rPr lang="en-US" dirty="0" smtClean="0"/>
              <a:t>the machine is making?</a:t>
            </a:r>
          </a:p>
        </p:txBody>
      </p:sp>
      <p:sp>
        <p:nvSpPr>
          <p:cNvPr id="5" name="TextBox 4"/>
          <p:cNvSpPr txBox="1"/>
          <p:nvPr/>
        </p:nvSpPr>
        <p:spPr>
          <a:xfrm>
            <a:off x="1230277" y="1730964"/>
            <a:ext cx="9722052" cy="2308324"/>
          </a:xfrm>
          <a:prstGeom prst="rect">
            <a:avLst/>
          </a:prstGeom>
          <a:noFill/>
        </p:spPr>
        <p:txBody>
          <a:bodyPr wrap="square" rtlCol="0">
            <a:spAutoFit/>
          </a:bodyPr>
          <a:lstStyle/>
          <a:p>
            <a:r>
              <a:rPr lang="en-US" sz="2400" dirty="0"/>
              <a:t>“New bond </a:t>
            </a:r>
            <a:r>
              <a:rPr lang="en-US" sz="2400" dirty="0" err="1"/>
              <a:t>releoses</a:t>
            </a:r>
            <a:r>
              <a:rPr lang="en-US" sz="2400" dirty="0"/>
              <a:t> </a:t>
            </a:r>
            <a:r>
              <a:rPr lang="en-US" sz="2400" dirty="0" err="1"/>
              <a:t>loue</a:t>
            </a:r>
            <a:r>
              <a:rPr lang="en-US" sz="2400" dirty="0"/>
              <a:t> song</a:t>
            </a:r>
          </a:p>
          <a:p>
            <a:endParaRPr lang="en-US" sz="2400" dirty="0"/>
          </a:p>
          <a:p>
            <a:r>
              <a:rPr lang="en-US" sz="2400" dirty="0"/>
              <a:t>A local bond hos just </a:t>
            </a:r>
            <a:r>
              <a:rPr lang="en-US" sz="2400" dirty="0" err="1"/>
              <a:t>releosed</a:t>
            </a:r>
            <a:r>
              <a:rPr lang="en-US" sz="2400" dirty="0"/>
              <a:t> </a:t>
            </a:r>
            <a:r>
              <a:rPr lang="en-US" sz="2400" dirty="0" err="1"/>
              <a:t>lts</a:t>
            </a:r>
            <a:r>
              <a:rPr lang="en-US" sz="2400" dirty="0"/>
              <a:t> </a:t>
            </a:r>
            <a:r>
              <a:rPr lang="en-US" sz="2400" dirty="0" err="1"/>
              <a:t>flrst</a:t>
            </a:r>
            <a:r>
              <a:rPr lang="en-US" sz="2400" dirty="0"/>
              <a:t> </a:t>
            </a:r>
            <a:r>
              <a:rPr lang="en-US" sz="2400" dirty="0" err="1"/>
              <a:t>slngle</a:t>
            </a:r>
            <a:r>
              <a:rPr lang="en-US" sz="2400" dirty="0"/>
              <a:t>, a </a:t>
            </a:r>
            <a:r>
              <a:rPr lang="en-US" sz="2400" dirty="0" err="1"/>
              <a:t>loue</a:t>
            </a:r>
            <a:r>
              <a:rPr lang="en-US" sz="2400" dirty="0"/>
              <a:t> song </a:t>
            </a:r>
            <a:r>
              <a:rPr lang="en-US" sz="2400" dirty="0" err="1"/>
              <a:t>wrltten</a:t>
            </a:r>
            <a:r>
              <a:rPr lang="en-US" sz="2400" dirty="0"/>
              <a:t> by the </a:t>
            </a:r>
            <a:r>
              <a:rPr lang="en-US" sz="2400" dirty="0" err="1"/>
              <a:t>gultorlst</a:t>
            </a:r>
            <a:r>
              <a:rPr lang="en-US" sz="2400" dirty="0"/>
              <a:t>. The song </a:t>
            </a:r>
            <a:r>
              <a:rPr lang="en-US" sz="2400" dirty="0" err="1"/>
              <a:t>ls</a:t>
            </a:r>
            <a:r>
              <a:rPr lang="en-US" sz="2400" dirty="0"/>
              <a:t> </a:t>
            </a:r>
            <a:r>
              <a:rPr lang="en-US" sz="2400" dirty="0" err="1"/>
              <a:t>olreody</a:t>
            </a:r>
            <a:r>
              <a:rPr lang="en-US" sz="2400" dirty="0"/>
              <a:t> #2 on the </a:t>
            </a:r>
            <a:r>
              <a:rPr lang="en-US" sz="2400" dirty="0" err="1"/>
              <a:t>chorts</a:t>
            </a:r>
            <a:r>
              <a:rPr lang="en-US" sz="2400" dirty="0"/>
              <a:t>. When </a:t>
            </a:r>
            <a:r>
              <a:rPr lang="en-US" sz="2400" dirty="0" err="1"/>
              <a:t>osked</a:t>
            </a:r>
            <a:r>
              <a:rPr lang="en-US" sz="2400" dirty="0"/>
              <a:t> how they feel </a:t>
            </a:r>
            <a:r>
              <a:rPr lang="en-US" sz="2400" dirty="0" err="1"/>
              <a:t>obout</a:t>
            </a:r>
            <a:r>
              <a:rPr lang="en-US" sz="2400" dirty="0"/>
              <a:t> </a:t>
            </a:r>
            <a:r>
              <a:rPr lang="en-US" sz="2400" dirty="0" err="1"/>
              <a:t>thelr</a:t>
            </a:r>
            <a:r>
              <a:rPr lang="en-US" sz="2400" dirty="0"/>
              <a:t> newfound success, the whole bond </a:t>
            </a:r>
            <a:r>
              <a:rPr lang="en-US" sz="2400" dirty="0" err="1"/>
              <a:t>wos</a:t>
            </a:r>
            <a:r>
              <a:rPr lang="en-US" sz="2400" dirty="0"/>
              <a:t> speechless! </a:t>
            </a:r>
            <a:r>
              <a:rPr lang="en-US" sz="2400" dirty="0" err="1"/>
              <a:t>Thelr</a:t>
            </a:r>
            <a:r>
              <a:rPr lang="en-US" sz="2400" dirty="0"/>
              <a:t> full album comes out </a:t>
            </a:r>
            <a:r>
              <a:rPr lang="en-US" sz="2400" dirty="0" err="1"/>
              <a:t>loter</a:t>
            </a:r>
            <a:r>
              <a:rPr lang="en-US" sz="2400" dirty="0"/>
              <a:t> </a:t>
            </a:r>
            <a:r>
              <a:rPr lang="en-US" sz="2400" dirty="0" err="1"/>
              <a:t>thls</a:t>
            </a:r>
            <a:r>
              <a:rPr lang="en-US" sz="2400" dirty="0"/>
              <a:t> month</a:t>
            </a:r>
            <a:r>
              <a:rPr lang="en-US" sz="2400" dirty="0" smtClean="0"/>
              <a:t>.”</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758" y="4414490"/>
            <a:ext cx="1828571" cy="1828571"/>
          </a:xfrm>
          <a:prstGeom prst="rect">
            <a:avLst/>
          </a:prstGeom>
        </p:spPr>
      </p:pic>
      <p:sp>
        <p:nvSpPr>
          <p:cNvPr id="7" name="TextBox 6"/>
          <p:cNvSpPr txBox="1"/>
          <p:nvPr/>
        </p:nvSpPr>
        <p:spPr>
          <a:xfrm>
            <a:off x="907257" y="5544848"/>
            <a:ext cx="1550193" cy="461665"/>
          </a:xfrm>
          <a:prstGeom prst="rect">
            <a:avLst/>
          </a:prstGeom>
          <a:noFill/>
        </p:spPr>
        <p:txBody>
          <a:bodyPr wrap="square" rtlCol="0">
            <a:spAutoFit/>
          </a:bodyPr>
          <a:lstStyle/>
          <a:p>
            <a:r>
              <a:rPr lang="en-US" sz="2400" dirty="0" smtClean="0">
                <a:solidFill>
                  <a:srgbClr val="3E72F4"/>
                </a:solidFill>
              </a:rPr>
              <a:t>1.  a </a:t>
            </a:r>
            <a:r>
              <a:rPr lang="en-US" sz="2400" dirty="0" smtClean="0">
                <a:solidFill>
                  <a:srgbClr val="3E72F4"/>
                </a:solidFill>
                <a:sym typeface="Wingdings" panose="05000000000000000000" pitchFamily="2" charset="2"/>
              </a:rPr>
              <a:t> o</a:t>
            </a:r>
            <a:endParaRPr lang="en-US" sz="2400" dirty="0">
              <a:solidFill>
                <a:srgbClr val="3E72F4"/>
              </a:solidFill>
            </a:endParaRPr>
          </a:p>
        </p:txBody>
      </p:sp>
      <p:sp>
        <p:nvSpPr>
          <p:cNvPr id="8" name="TextBox 7"/>
          <p:cNvSpPr txBox="1"/>
          <p:nvPr/>
        </p:nvSpPr>
        <p:spPr>
          <a:xfrm>
            <a:off x="2793358" y="5544848"/>
            <a:ext cx="1550193" cy="461665"/>
          </a:xfrm>
          <a:prstGeom prst="rect">
            <a:avLst/>
          </a:prstGeom>
          <a:noFill/>
        </p:spPr>
        <p:txBody>
          <a:bodyPr wrap="square" rtlCol="0">
            <a:spAutoFit/>
          </a:bodyPr>
          <a:lstStyle/>
          <a:p>
            <a:r>
              <a:rPr lang="en-US" sz="2400" dirty="0" smtClean="0">
                <a:solidFill>
                  <a:srgbClr val="3E72F4"/>
                </a:solidFill>
              </a:rPr>
              <a:t>2.  </a:t>
            </a:r>
            <a:r>
              <a:rPr lang="en-US" sz="2400" dirty="0" err="1" smtClean="0">
                <a:solidFill>
                  <a:srgbClr val="3E72F4"/>
                </a:solidFill>
              </a:rPr>
              <a:t>i</a:t>
            </a:r>
            <a:r>
              <a:rPr lang="en-US" sz="2400" dirty="0" smtClean="0">
                <a:solidFill>
                  <a:srgbClr val="3E72F4"/>
                </a:solidFill>
              </a:rPr>
              <a:t> </a:t>
            </a:r>
            <a:r>
              <a:rPr lang="en-US" sz="2400" dirty="0" smtClean="0">
                <a:solidFill>
                  <a:srgbClr val="3E72F4"/>
                </a:solidFill>
                <a:sym typeface="Wingdings" panose="05000000000000000000" pitchFamily="2" charset="2"/>
              </a:rPr>
              <a:t> </a:t>
            </a:r>
            <a:r>
              <a:rPr lang="en-US" sz="2400" dirty="0">
                <a:solidFill>
                  <a:srgbClr val="3E72F4"/>
                </a:solidFill>
                <a:sym typeface="Wingdings" panose="05000000000000000000" pitchFamily="2" charset="2"/>
              </a:rPr>
              <a:t>l</a:t>
            </a:r>
            <a:endParaRPr lang="en-US" sz="2400" dirty="0">
              <a:solidFill>
                <a:srgbClr val="3E72F4"/>
              </a:solidFill>
            </a:endParaRPr>
          </a:p>
        </p:txBody>
      </p:sp>
      <p:sp>
        <p:nvSpPr>
          <p:cNvPr id="9" name="TextBox 8"/>
          <p:cNvSpPr txBox="1"/>
          <p:nvPr/>
        </p:nvSpPr>
        <p:spPr>
          <a:xfrm>
            <a:off x="4843463" y="5544848"/>
            <a:ext cx="1550193" cy="461665"/>
          </a:xfrm>
          <a:prstGeom prst="rect">
            <a:avLst/>
          </a:prstGeom>
          <a:noFill/>
        </p:spPr>
        <p:txBody>
          <a:bodyPr wrap="square" rtlCol="0">
            <a:spAutoFit/>
          </a:bodyPr>
          <a:lstStyle/>
          <a:p>
            <a:r>
              <a:rPr lang="en-US" sz="2400" dirty="0" smtClean="0">
                <a:solidFill>
                  <a:srgbClr val="3E72F4"/>
                </a:solidFill>
              </a:rPr>
              <a:t>3.  v </a:t>
            </a:r>
            <a:r>
              <a:rPr lang="en-US" sz="2400" dirty="0" smtClean="0">
                <a:solidFill>
                  <a:srgbClr val="3E72F4"/>
                </a:solidFill>
                <a:sym typeface="Wingdings" panose="05000000000000000000" pitchFamily="2" charset="2"/>
              </a:rPr>
              <a:t> u</a:t>
            </a:r>
            <a:endParaRPr lang="en-US" sz="2400" dirty="0">
              <a:solidFill>
                <a:srgbClr val="3E72F4"/>
              </a:solidFill>
            </a:endParaRPr>
          </a:p>
        </p:txBody>
      </p:sp>
    </p:spTree>
    <p:extLst>
      <p:ext uri="{BB962C8B-B14F-4D97-AF65-F5344CB8AC3E}">
        <p14:creationId xmlns:p14="http://schemas.microsoft.com/office/powerpoint/2010/main" val="266588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text recognition work?</a:t>
            </a:r>
            <a:br>
              <a:rPr lang="en-US" dirty="0" smtClean="0"/>
            </a:br>
            <a:r>
              <a:rPr lang="en-US" sz="2000" dirty="0" smtClean="0"/>
              <a:t>Also Known as Optical Character Recognition or OCR</a:t>
            </a:r>
            <a:endParaRPr lang="en-US" sz="3600" dirty="0"/>
          </a:p>
        </p:txBody>
      </p:sp>
      <p:sp>
        <p:nvSpPr>
          <p:cNvPr id="4" name="TextBox 3"/>
          <p:cNvSpPr txBox="1"/>
          <p:nvPr/>
        </p:nvSpPr>
        <p:spPr>
          <a:xfrm>
            <a:off x="1069848" y="2329929"/>
            <a:ext cx="9636918" cy="369332"/>
          </a:xfrm>
          <a:prstGeom prst="rect">
            <a:avLst/>
          </a:prstGeom>
          <a:noFill/>
        </p:spPr>
        <p:txBody>
          <a:bodyPr wrap="square" rtlCol="0">
            <a:spAutoFit/>
          </a:bodyPr>
          <a:lstStyle/>
          <a:p>
            <a:r>
              <a:rPr lang="en-US" dirty="0" smtClean="0"/>
              <a:t>When you scan a page into the computer, it creates a picture of the words stored as pixels.</a:t>
            </a:r>
            <a:endParaRPr lang="en-US" dirty="0"/>
          </a:p>
        </p:txBody>
      </p:sp>
      <p:sp>
        <p:nvSpPr>
          <p:cNvPr id="5" name="TextBox 4"/>
          <p:cNvSpPr txBox="1"/>
          <p:nvPr/>
        </p:nvSpPr>
        <p:spPr>
          <a:xfrm>
            <a:off x="1069848" y="2740307"/>
            <a:ext cx="9636918" cy="369332"/>
          </a:xfrm>
          <a:prstGeom prst="rect">
            <a:avLst/>
          </a:prstGeom>
          <a:noFill/>
        </p:spPr>
        <p:txBody>
          <a:bodyPr wrap="square" rtlCol="0">
            <a:spAutoFit/>
          </a:bodyPr>
          <a:lstStyle/>
          <a:p>
            <a:r>
              <a:rPr lang="en-US" dirty="0" smtClean="0"/>
              <a:t>Text recognition was invented to change pixels in into codes for letters. </a:t>
            </a:r>
            <a:endParaRPr lang="en-US" dirty="0"/>
          </a:p>
        </p:txBody>
      </p:sp>
      <p:sp>
        <p:nvSpPr>
          <p:cNvPr id="6" name="TextBox 5"/>
          <p:cNvSpPr txBox="1"/>
          <p:nvPr/>
        </p:nvSpPr>
        <p:spPr>
          <a:xfrm>
            <a:off x="1069848" y="3109639"/>
            <a:ext cx="9636918" cy="646331"/>
          </a:xfrm>
          <a:prstGeom prst="rect">
            <a:avLst/>
          </a:prstGeom>
          <a:noFill/>
        </p:spPr>
        <p:txBody>
          <a:bodyPr wrap="square" rtlCol="0">
            <a:spAutoFit/>
          </a:bodyPr>
          <a:lstStyle/>
          <a:p>
            <a:r>
              <a:rPr lang="en-US" dirty="0" smtClean="0"/>
              <a:t>The computer ‘looks’ at each black squiggle in the image and tries to match it to one of the letters in its list.</a:t>
            </a:r>
            <a:endParaRPr lang="en-US" dirty="0"/>
          </a:p>
        </p:txBody>
      </p:sp>
      <p:sp>
        <p:nvSpPr>
          <p:cNvPr id="7" name="TextBox 6"/>
          <p:cNvSpPr txBox="1"/>
          <p:nvPr/>
        </p:nvSpPr>
        <p:spPr>
          <a:xfrm>
            <a:off x="1069848" y="4847951"/>
            <a:ext cx="9636918" cy="646331"/>
          </a:xfrm>
          <a:prstGeom prst="rect">
            <a:avLst/>
          </a:prstGeom>
          <a:noFill/>
        </p:spPr>
        <p:txBody>
          <a:bodyPr wrap="square" rtlCol="0">
            <a:spAutoFit/>
          </a:bodyPr>
          <a:lstStyle/>
          <a:p>
            <a:r>
              <a:rPr lang="en-US" dirty="0" smtClean="0"/>
              <a:t>Because a computer can’t actually read, though, sometimes it makes mistakes! Unusual fonts and very small letters are a challenge for the program.</a:t>
            </a:r>
            <a:endParaRPr lang="en-US" dirty="0"/>
          </a:p>
        </p:txBody>
      </p:sp>
      <p:sp>
        <p:nvSpPr>
          <p:cNvPr id="8" name="TextBox 7"/>
          <p:cNvSpPr txBox="1"/>
          <p:nvPr/>
        </p:nvSpPr>
        <p:spPr>
          <a:xfrm>
            <a:off x="1069848" y="5494282"/>
            <a:ext cx="9636918" cy="369332"/>
          </a:xfrm>
          <a:prstGeom prst="rect">
            <a:avLst/>
          </a:prstGeom>
          <a:noFill/>
        </p:spPr>
        <p:txBody>
          <a:bodyPr wrap="square" rtlCol="0">
            <a:spAutoFit/>
          </a:bodyPr>
          <a:lstStyle/>
          <a:p>
            <a:r>
              <a:rPr lang="en-US" dirty="0" smtClean="0"/>
              <a:t>The puzzle you just solved is based on real mistakes made by a text recognition program!</a:t>
            </a:r>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5207" t="52302" r="41968" b="26982"/>
          <a:stretch/>
        </p:blipFill>
        <p:spPr>
          <a:xfrm>
            <a:off x="3793331" y="3626538"/>
            <a:ext cx="914401" cy="997527"/>
          </a:xfrm>
          <a:prstGeom prst="rect">
            <a:avLst/>
          </a:prstGeom>
        </p:spPr>
      </p:pic>
      <p:sp>
        <p:nvSpPr>
          <p:cNvPr id="10" name="Right Arrow 9"/>
          <p:cNvSpPr/>
          <p:nvPr/>
        </p:nvSpPr>
        <p:spPr>
          <a:xfrm>
            <a:off x="5145357" y="4039065"/>
            <a:ext cx="791099" cy="3643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464237" y="3708274"/>
            <a:ext cx="966978" cy="1015663"/>
          </a:xfrm>
          <a:prstGeom prst="rect">
            <a:avLst/>
          </a:prstGeom>
          <a:noFill/>
        </p:spPr>
        <p:txBody>
          <a:bodyPr wrap="square" rtlCol="0">
            <a:spAutoFit/>
          </a:bodyPr>
          <a:lstStyle/>
          <a:p>
            <a:r>
              <a:rPr lang="en-US" sz="6000" dirty="0" smtClean="0"/>
              <a:t>S</a:t>
            </a:r>
            <a:endParaRPr lang="en-US" sz="6000" dirty="0"/>
          </a:p>
        </p:txBody>
      </p:sp>
      <p:sp>
        <p:nvSpPr>
          <p:cNvPr id="12" name="TextBox 11"/>
          <p:cNvSpPr txBox="1"/>
          <p:nvPr/>
        </p:nvSpPr>
        <p:spPr>
          <a:xfrm>
            <a:off x="1069848" y="1942243"/>
            <a:ext cx="9636918" cy="369332"/>
          </a:xfrm>
          <a:prstGeom prst="rect">
            <a:avLst/>
          </a:prstGeom>
          <a:noFill/>
        </p:spPr>
        <p:txBody>
          <a:bodyPr wrap="square" rtlCol="0">
            <a:spAutoFit/>
          </a:bodyPr>
          <a:lstStyle/>
          <a:p>
            <a:r>
              <a:rPr lang="en-US" dirty="0" smtClean="0"/>
              <a:t>When you type into a computer, the letters are stored as codes in the computer’s memory.</a:t>
            </a:r>
            <a:endParaRPr lang="en-US" dirty="0"/>
          </a:p>
        </p:txBody>
      </p:sp>
    </p:spTree>
    <p:extLst>
      <p:ext uri="{BB962C8B-B14F-4D97-AF65-F5344CB8AC3E}">
        <p14:creationId xmlns:p14="http://schemas.microsoft.com/office/powerpoint/2010/main" val="41153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30"/>
            <a:ext cx="10058400" cy="456140"/>
          </a:xfrm>
        </p:spPr>
        <p:txBody>
          <a:bodyPr/>
          <a:lstStyle/>
          <a:p>
            <a:pPr marL="0" indent="0">
              <a:buNone/>
            </a:pPr>
            <a:r>
              <a:rPr lang="en-US" dirty="0" smtClean="0"/>
              <a:t>Here are some sentences in </a:t>
            </a:r>
            <a:r>
              <a:rPr lang="en-US" dirty="0" smtClean="0">
                <a:solidFill>
                  <a:srgbClr val="FF0000"/>
                </a:solidFill>
              </a:rPr>
              <a:t>Hindi</a:t>
            </a:r>
            <a:r>
              <a:rPr lang="en-US" dirty="0" smtClean="0"/>
              <a:t>, a language spoken in India.</a:t>
            </a:r>
          </a:p>
        </p:txBody>
      </p:sp>
      <p:sp>
        <p:nvSpPr>
          <p:cNvPr id="4" name="Content Placeholder 2"/>
          <p:cNvSpPr txBox="1">
            <a:spLocks/>
          </p:cNvSpPr>
          <p:nvPr/>
        </p:nvSpPr>
        <p:spPr>
          <a:xfrm>
            <a:off x="784926" y="4672451"/>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t>H</a:t>
            </a:r>
            <a:r>
              <a:rPr lang="en-US" dirty="0" smtClean="0"/>
              <a:t>ow would you say </a:t>
            </a:r>
            <a:r>
              <a:rPr lang="en-US" dirty="0" smtClean="0">
                <a:solidFill>
                  <a:srgbClr val="FF0000"/>
                </a:solidFill>
              </a:rPr>
              <a:t>“Water, please” </a:t>
            </a:r>
            <a:r>
              <a:rPr lang="en-US" dirty="0" smtClean="0"/>
              <a:t>in Hindi?</a:t>
            </a:r>
            <a:endParaRPr lang="en-US" dirty="0"/>
          </a:p>
          <a:p>
            <a:pPr marL="0" indent="0">
              <a:buFont typeface="Wingdings" pitchFamily="2" charset="2"/>
              <a:buNone/>
            </a:pPr>
            <a:r>
              <a:rPr lang="en-US" dirty="0" smtClean="0"/>
              <a:t>Hint: ‘water’ = </a:t>
            </a:r>
            <a:r>
              <a:rPr lang="en-US" dirty="0" err="1" smtClean="0">
                <a:solidFill>
                  <a:srgbClr val="FF0000"/>
                </a:solidFill>
              </a:rPr>
              <a:t>pani</a:t>
            </a:r>
            <a:endParaRPr lang="en-US" dirty="0" smtClean="0"/>
          </a:p>
        </p:txBody>
      </p:sp>
      <p:sp>
        <p:nvSpPr>
          <p:cNvPr id="5" name="TextBox 4"/>
          <p:cNvSpPr txBox="1"/>
          <p:nvPr/>
        </p:nvSpPr>
        <p:spPr>
          <a:xfrm>
            <a:off x="1305339" y="1762539"/>
            <a:ext cx="8044069" cy="1938992"/>
          </a:xfrm>
          <a:prstGeom prst="rect">
            <a:avLst/>
          </a:prstGeom>
          <a:noFill/>
        </p:spPr>
        <p:txBody>
          <a:bodyPr wrap="square" rtlCol="0">
            <a:spAutoFit/>
          </a:bodyPr>
          <a:lstStyle/>
          <a:p>
            <a:r>
              <a:rPr lang="en-US" sz="2400" dirty="0" smtClean="0">
                <a:solidFill>
                  <a:srgbClr val="FF0000"/>
                </a:solidFill>
              </a:rPr>
              <a:t>Chai </a:t>
            </a:r>
            <a:r>
              <a:rPr lang="en-US" sz="2400" dirty="0" err="1" smtClean="0">
                <a:solidFill>
                  <a:srgbClr val="FF0000"/>
                </a:solidFill>
              </a:rPr>
              <a:t>dijie</a:t>
            </a:r>
            <a:r>
              <a:rPr lang="en-US" sz="2400" dirty="0" smtClean="0">
                <a:solidFill>
                  <a:srgbClr val="FF0000"/>
                </a:solidFill>
              </a:rPr>
              <a:t>.			</a:t>
            </a:r>
            <a:r>
              <a:rPr lang="en-US" sz="2400" dirty="0" smtClean="0"/>
              <a:t>Tea, please.</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Roti </a:t>
            </a:r>
            <a:r>
              <a:rPr lang="en-US" sz="2400" dirty="0" err="1" smtClean="0">
                <a:solidFill>
                  <a:srgbClr val="FF0000"/>
                </a:solidFill>
              </a:rPr>
              <a:t>dijie</a:t>
            </a:r>
            <a:r>
              <a:rPr lang="en-US" sz="2400" dirty="0" smtClean="0">
                <a:solidFill>
                  <a:srgbClr val="FF0000"/>
                </a:solidFill>
              </a:rPr>
              <a:t>.				</a:t>
            </a:r>
            <a:r>
              <a:rPr lang="en-US" sz="2400" dirty="0" smtClean="0"/>
              <a:t>Bread, please.</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smtClean="0">
                <a:solidFill>
                  <a:srgbClr val="FF0000"/>
                </a:solidFill>
              </a:rPr>
              <a:t>Chawal</a:t>
            </a:r>
            <a:r>
              <a:rPr lang="en-US" sz="2400" dirty="0" smtClean="0">
                <a:solidFill>
                  <a:srgbClr val="FF0000"/>
                </a:solidFill>
              </a:rPr>
              <a:t> </a:t>
            </a:r>
            <a:r>
              <a:rPr lang="en-US" sz="2400" dirty="0" err="1" smtClean="0">
                <a:solidFill>
                  <a:srgbClr val="FF0000"/>
                </a:solidFill>
              </a:rPr>
              <a:t>dijie</a:t>
            </a:r>
            <a:r>
              <a:rPr lang="en-US" sz="2400" dirty="0" smtClean="0">
                <a:solidFill>
                  <a:srgbClr val="FF0000"/>
                </a:solidFill>
              </a:rPr>
              <a:t>.		</a:t>
            </a:r>
            <a:r>
              <a:rPr lang="en-US" sz="2400" dirty="0" smtClean="0"/>
              <a:t>Rice, please.</a:t>
            </a:r>
            <a:endParaRPr lang="en-US" sz="24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34124">
            <a:off x="8262109" y="771706"/>
            <a:ext cx="3010277" cy="34448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354751">
            <a:off x="6963493" y="4238029"/>
            <a:ext cx="1857738" cy="1857738"/>
          </a:xfrm>
          <a:prstGeom prst="rect">
            <a:avLst/>
          </a:prstGeom>
        </p:spPr>
      </p:pic>
      <p:sp>
        <p:nvSpPr>
          <p:cNvPr id="7" name="TextBox 6"/>
          <p:cNvSpPr txBox="1"/>
          <p:nvPr/>
        </p:nvSpPr>
        <p:spPr>
          <a:xfrm>
            <a:off x="850107" y="5607831"/>
            <a:ext cx="6707981" cy="461665"/>
          </a:xfrm>
          <a:prstGeom prst="rect">
            <a:avLst/>
          </a:prstGeom>
          <a:noFill/>
        </p:spPr>
        <p:txBody>
          <a:bodyPr wrap="square" rtlCol="0">
            <a:spAutoFit/>
          </a:bodyPr>
          <a:lstStyle/>
          <a:p>
            <a:r>
              <a:rPr lang="en-US" sz="2400" dirty="0" err="1" smtClean="0">
                <a:solidFill>
                  <a:srgbClr val="3E72F4"/>
                </a:solidFill>
              </a:rPr>
              <a:t>Pani</a:t>
            </a:r>
            <a:r>
              <a:rPr lang="en-US" sz="2400" dirty="0" smtClean="0">
                <a:solidFill>
                  <a:srgbClr val="3E72F4"/>
                </a:solidFill>
              </a:rPr>
              <a:t> </a:t>
            </a:r>
            <a:r>
              <a:rPr lang="en-US" sz="2400" dirty="0" err="1" smtClean="0">
                <a:solidFill>
                  <a:srgbClr val="3E72F4"/>
                </a:solidFill>
              </a:rPr>
              <a:t>dijie</a:t>
            </a:r>
            <a:r>
              <a:rPr lang="en-US" sz="2400" dirty="0" smtClean="0">
                <a:solidFill>
                  <a:srgbClr val="3E72F4"/>
                </a:solidFill>
              </a:rPr>
              <a:t>.</a:t>
            </a:r>
            <a:endParaRPr lang="en-US" sz="2400" dirty="0">
              <a:solidFill>
                <a:srgbClr val="3E72F4"/>
              </a:solidFill>
            </a:endParaRPr>
          </a:p>
        </p:txBody>
      </p:sp>
    </p:spTree>
    <p:extLst>
      <p:ext uri="{BB962C8B-B14F-4D97-AF65-F5344CB8AC3E}">
        <p14:creationId xmlns:p14="http://schemas.microsoft.com/office/powerpoint/2010/main" val="391056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741061"/>
          </a:xfrm>
        </p:spPr>
        <p:txBody>
          <a:bodyPr>
            <a:normAutofit/>
          </a:bodyPr>
          <a:lstStyle/>
          <a:p>
            <a:pPr marL="0" indent="0">
              <a:buNone/>
            </a:pPr>
            <a:r>
              <a:rPr lang="en-US" dirty="0" smtClean="0"/>
              <a:t>Here are some sentences in </a:t>
            </a:r>
            <a:r>
              <a:rPr lang="en-US" dirty="0" smtClean="0">
                <a:solidFill>
                  <a:srgbClr val="FF0000"/>
                </a:solidFill>
              </a:rPr>
              <a:t>Japanese</a:t>
            </a:r>
            <a:r>
              <a:rPr lang="en-US" dirty="0" smtClean="0"/>
              <a:t>. Just like in America, Japanese schools have many different levels.</a:t>
            </a:r>
          </a:p>
        </p:txBody>
      </p:sp>
      <p:sp>
        <p:nvSpPr>
          <p:cNvPr id="4" name="Content Placeholder 2"/>
          <p:cNvSpPr txBox="1">
            <a:spLocks/>
          </p:cNvSpPr>
          <p:nvPr/>
        </p:nvSpPr>
        <p:spPr>
          <a:xfrm>
            <a:off x="784926" y="4672451"/>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If the Japanese word for “I” is </a:t>
            </a:r>
            <a:r>
              <a:rPr lang="en-US" dirty="0" err="1" smtClean="0">
                <a:solidFill>
                  <a:srgbClr val="FF0000"/>
                </a:solidFill>
              </a:rPr>
              <a:t>watashi</a:t>
            </a:r>
            <a:r>
              <a:rPr lang="en-US" dirty="0" smtClean="0"/>
              <a:t>, can you say what kind of student you are?</a:t>
            </a:r>
          </a:p>
        </p:txBody>
      </p:sp>
      <p:sp>
        <p:nvSpPr>
          <p:cNvPr id="5" name="TextBox 4"/>
          <p:cNvSpPr txBox="1"/>
          <p:nvPr/>
        </p:nvSpPr>
        <p:spPr>
          <a:xfrm>
            <a:off x="1303541" y="1864898"/>
            <a:ext cx="10472679" cy="1938992"/>
          </a:xfrm>
          <a:prstGeom prst="rect">
            <a:avLst/>
          </a:prstGeom>
          <a:noFill/>
        </p:spPr>
        <p:txBody>
          <a:bodyPr wrap="square" rtlCol="0">
            <a:spAutoFit/>
          </a:bodyPr>
          <a:lstStyle/>
          <a:p>
            <a:r>
              <a:rPr lang="en-US" sz="2400" dirty="0" smtClean="0">
                <a:solidFill>
                  <a:srgbClr val="FF0000"/>
                </a:solidFill>
              </a:rPr>
              <a:t>Emi </a:t>
            </a:r>
            <a:r>
              <a:rPr lang="en-US" sz="2400" dirty="0" err="1" smtClean="0">
                <a:solidFill>
                  <a:srgbClr val="FF0000"/>
                </a:solidFill>
              </a:rPr>
              <a:t>wa</a:t>
            </a:r>
            <a:r>
              <a:rPr lang="en-US" sz="2400" dirty="0" smtClean="0">
                <a:solidFill>
                  <a:srgbClr val="FF0000"/>
                </a:solidFill>
              </a:rPr>
              <a:t> </a:t>
            </a:r>
            <a:r>
              <a:rPr lang="en-US" sz="2400" dirty="0" err="1" smtClean="0">
                <a:solidFill>
                  <a:srgbClr val="FF0000"/>
                </a:solidFill>
              </a:rPr>
              <a:t>chuugakusei</a:t>
            </a:r>
            <a:r>
              <a:rPr lang="en-US" sz="2400" dirty="0" smtClean="0">
                <a:solidFill>
                  <a:srgbClr val="FF0000"/>
                </a:solidFill>
              </a:rPr>
              <a:t> </a:t>
            </a:r>
            <a:r>
              <a:rPr lang="en-US" sz="2400" dirty="0" err="1" smtClean="0">
                <a:solidFill>
                  <a:srgbClr val="FF0000"/>
                </a:solidFill>
              </a:rPr>
              <a:t>desu</a:t>
            </a:r>
            <a:r>
              <a:rPr lang="en-US" sz="2400" dirty="0" smtClean="0">
                <a:solidFill>
                  <a:srgbClr val="FF0000"/>
                </a:solidFill>
              </a:rPr>
              <a:t>.		</a:t>
            </a:r>
            <a:r>
              <a:rPr lang="en-US" sz="2400" dirty="0" smtClean="0"/>
              <a:t>Emi is a middle school student.</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Ken </a:t>
            </a:r>
            <a:r>
              <a:rPr lang="en-US" sz="2400" dirty="0" err="1" smtClean="0">
                <a:solidFill>
                  <a:srgbClr val="FF0000"/>
                </a:solidFill>
              </a:rPr>
              <a:t>wa</a:t>
            </a:r>
            <a:r>
              <a:rPr lang="en-US" sz="2400" dirty="0" smtClean="0">
                <a:solidFill>
                  <a:srgbClr val="FF0000"/>
                </a:solidFill>
              </a:rPr>
              <a:t> </a:t>
            </a:r>
            <a:r>
              <a:rPr lang="en-US" sz="2400" dirty="0" err="1" smtClean="0">
                <a:solidFill>
                  <a:srgbClr val="FF0000"/>
                </a:solidFill>
              </a:rPr>
              <a:t>daigakusei</a:t>
            </a:r>
            <a:r>
              <a:rPr lang="en-US" sz="2400" dirty="0" smtClean="0">
                <a:solidFill>
                  <a:srgbClr val="FF0000"/>
                </a:solidFill>
              </a:rPr>
              <a:t> </a:t>
            </a:r>
            <a:r>
              <a:rPr lang="en-US" sz="2400" dirty="0" err="1" smtClean="0">
                <a:solidFill>
                  <a:srgbClr val="FF0000"/>
                </a:solidFill>
              </a:rPr>
              <a:t>desu</a:t>
            </a:r>
            <a:r>
              <a:rPr lang="en-US" sz="2400" dirty="0" smtClean="0">
                <a:solidFill>
                  <a:srgbClr val="FF0000"/>
                </a:solidFill>
              </a:rPr>
              <a:t>.			</a:t>
            </a:r>
            <a:r>
              <a:rPr lang="en-US" sz="2400" dirty="0" smtClean="0"/>
              <a:t>Ken is a high school student.</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smtClean="0">
                <a:solidFill>
                  <a:srgbClr val="FF0000"/>
                </a:solidFill>
              </a:rPr>
              <a:t>Sayuri</a:t>
            </a:r>
            <a:r>
              <a:rPr lang="en-US" sz="2400" dirty="0" smtClean="0">
                <a:solidFill>
                  <a:srgbClr val="FF0000"/>
                </a:solidFill>
              </a:rPr>
              <a:t> </a:t>
            </a:r>
            <a:r>
              <a:rPr lang="en-US" sz="2400" dirty="0" err="1" smtClean="0">
                <a:solidFill>
                  <a:srgbClr val="FF0000"/>
                </a:solidFill>
              </a:rPr>
              <a:t>wa</a:t>
            </a:r>
            <a:r>
              <a:rPr lang="en-US" sz="2400" dirty="0" smtClean="0">
                <a:solidFill>
                  <a:srgbClr val="FF0000"/>
                </a:solidFill>
              </a:rPr>
              <a:t> </a:t>
            </a:r>
            <a:r>
              <a:rPr lang="en-US" sz="2400" dirty="0" err="1" smtClean="0">
                <a:solidFill>
                  <a:srgbClr val="FF0000"/>
                </a:solidFill>
              </a:rPr>
              <a:t>shougakusei</a:t>
            </a:r>
            <a:r>
              <a:rPr lang="en-US" sz="2400" dirty="0" smtClean="0">
                <a:solidFill>
                  <a:srgbClr val="FF0000"/>
                </a:solidFill>
              </a:rPr>
              <a:t> </a:t>
            </a:r>
            <a:r>
              <a:rPr lang="en-US" sz="2400" dirty="0" err="1" smtClean="0">
                <a:solidFill>
                  <a:srgbClr val="FF0000"/>
                </a:solidFill>
              </a:rPr>
              <a:t>desu</a:t>
            </a:r>
            <a:r>
              <a:rPr lang="en-US" sz="2400" dirty="0" smtClean="0">
                <a:solidFill>
                  <a:srgbClr val="FF0000"/>
                </a:solidFill>
              </a:rPr>
              <a:t>.		</a:t>
            </a:r>
            <a:r>
              <a:rPr lang="en-US" sz="2400" dirty="0" err="1" smtClean="0"/>
              <a:t>Sayuri</a:t>
            </a:r>
            <a:r>
              <a:rPr lang="en-US" sz="2400" dirty="0" smtClean="0"/>
              <a:t> is an elementary school student.</a:t>
            </a:r>
            <a:endParaRPr lang="en-US" sz="2400" dirty="0">
              <a:solidFill>
                <a:srgbClr val="FF0000"/>
              </a:solidFill>
            </a:endParaRPr>
          </a:p>
        </p:txBody>
      </p:sp>
      <p:sp>
        <p:nvSpPr>
          <p:cNvPr id="6" name="TextBox 5"/>
          <p:cNvSpPr txBox="1"/>
          <p:nvPr/>
        </p:nvSpPr>
        <p:spPr>
          <a:xfrm>
            <a:off x="871538" y="5307806"/>
            <a:ext cx="6707981" cy="461665"/>
          </a:xfrm>
          <a:prstGeom prst="rect">
            <a:avLst/>
          </a:prstGeom>
          <a:noFill/>
        </p:spPr>
        <p:txBody>
          <a:bodyPr wrap="square" rtlCol="0">
            <a:spAutoFit/>
          </a:bodyPr>
          <a:lstStyle/>
          <a:p>
            <a:r>
              <a:rPr lang="en-US" sz="2400" dirty="0" err="1" smtClean="0">
                <a:solidFill>
                  <a:srgbClr val="3E72F4"/>
                </a:solidFill>
              </a:rPr>
              <a:t>Watashi</a:t>
            </a:r>
            <a:r>
              <a:rPr lang="en-US" sz="2400" dirty="0" smtClean="0">
                <a:solidFill>
                  <a:srgbClr val="3E72F4"/>
                </a:solidFill>
              </a:rPr>
              <a:t> </a:t>
            </a:r>
            <a:r>
              <a:rPr lang="en-US" sz="2400" dirty="0" err="1" smtClean="0">
                <a:solidFill>
                  <a:srgbClr val="3E72F4"/>
                </a:solidFill>
              </a:rPr>
              <a:t>wa</a:t>
            </a:r>
            <a:r>
              <a:rPr lang="en-US" sz="2400" dirty="0" smtClean="0">
                <a:solidFill>
                  <a:srgbClr val="3E72F4"/>
                </a:solidFill>
              </a:rPr>
              <a:t> ___ </a:t>
            </a:r>
            <a:r>
              <a:rPr lang="en-US" sz="2400" dirty="0" err="1" smtClean="0">
                <a:solidFill>
                  <a:srgbClr val="3E72F4"/>
                </a:solidFill>
              </a:rPr>
              <a:t>desu</a:t>
            </a:r>
            <a:r>
              <a:rPr lang="en-US" sz="2400" dirty="0" smtClean="0">
                <a:solidFill>
                  <a:srgbClr val="3E72F4"/>
                </a:solidFill>
              </a:rPr>
              <a:t>.</a:t>
            </a:r>
            <a:endParaRPr lang="en-US" sz="2400" dirty="0">
              <a:solidFill>
                <a:srgbClr val="3E72F4"/>
              </a:solidFill>
            </a:endParaRPr>
          </a:p>
        </p:txBody>
      </p:sp>
    </p:spTree>
    <p:extLst>
      <p:ext uri="{BB962C8B-B14F-4D97-AF65-F5344CB8AC3E}">
        <p14:creationId xmlns:p14="http://schemas.microsoft.com/office/powerpoint/2010/main" val="161134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30"/>
            <a:ext cx="10058400" cy="456140"/>
          </a:xfrm>
        </p:spPr>
        <p:txBody>
          <a:bodyPr/>
          <a:lstStyle/>
          <a:p>
            <a:pPr marL="0" indent="0">
              <a:buNone/>
            </a:pPr>
            <a:r>
              <a:rPr lang="en-US" dirty="0" smtClean="0"/>
              <a:t>Here are some sentences in </a:t>
            </a:r>
            <a:r>
              <a:rPr lang="en-US" dirty="0" smtClean="0">
                <a:solidFill>
                  <a:srgbClr val="FF0000"/>
                </a:solidFill>
              </a:rPr>
              <a:t>Quechua</a:t>
            </a:r>
            <a:r>
              <a:rPr lang="en-US" dirty="0" smtClean="0"/>
              <a:t>, a language spoken in Mexico.</a:t>
            </a:r>
          </a:p>
        </p:txBody>
      </p:sp>
      <p:sp>
        <p:nvSpPr>
          <p:cNvPr id="4" name="Content Placeholder 2"/>
          <p:cNvSpPr txBox="1">
            <a:spLocks/>
          </p:cNvSpPr>
          <p:nvPr/>
        </p:nvSpPr>
        <p:spPr>
          <a:xfrm>
            <a:off x="784926" y="4985273"/>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t>H</a:t>
            </a:r>
            <a:r>
              <a:rPr lang="en-US" dirty="0" smtClean="0"/>
              <a:t>ow would you say </a:t>
            </a:r>
            <a:r>
              <a:rPr lang="en-US" dirty="0" smtClean="0">
                <a:solidFill>
                  <a:srgbClr val="FF0000"/>
                </a:solidFill>
              </a:rPr>
              <a:t>“She sat down (a very long time ago)” </a:t>
            </a:r>
            <a:r>
              <a:rPr lang="en-US" dirty="0" smtClean="0"/>
              <a:t>in Quechua?</a:t>
            </a:r>
            <a:endParaRPr lang="en-US" dirty="0"/>
          </a:p>
        </p:txBody>
      </p:sp>
      <p:sp>
        <p:nvSpPr>
          <p:cNvPr id="5" name="TextBox 4"/>
          <p:cNvSpPr txBox="1"/>
          <p:nvPr/>
        </p:nvSpPr>
        <p:spPr>
          <a:xfrm>
            <a:off x="1305339" y="1287603"/>
            <a:ext cx="8044069" cy="3416320"/>
          </a:xfrm>
          <a:prstGeom prst="rect">
            <a:avLst/>
          </a:prstGeom>
          <a:noFill/>
        </p:spPr>
        <p:txBody>
          <a:bodyPr wrap="square" rtlCol="0">
            <a:spAutoFit/>
          </a:bodyPr>
          <a:lstStyle/>
          <a:p>
            <a:r>
              <a:rPr lang="en-US" sz="2400" dirty="0" smtClean="0">
                <a:solidFill>
                  <a:srgbClr val="FF0000"/>
                </a:solidFill>
              </a:rPr>
              <a:t>Pay </a:t>
            </a:r>
            <a:r>
              <a:rPr lang="en-US" sz="2400" dirty="0" err="1" smtClean="0">
                <a:solidFill>
                  <a:srgbClr val="FF0000"/>
                </a:solidFill>
              </a:rPr>
              <a:t>asin</a:t>
            </a:r>
            <a:r>
              <a:rPr lang="en-US" sz="2400" dirty="0" smtClean="0">
                <a:solidFill>
                  <a:srgbClr val="FF0000"/>
                </a:solidFill>
              </a:rPr>
              <a:t>.			</a:t>
            </a:r>
            <a:r>
              <a:rPr lang="en-US" sz="2400" dirty="0" smtClean="0"/>
              <a:t>He laughed (very recently).</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Pay </a:t>
            </a:r>
            <a:r>
              <a:rPr lang="en-US" sz="2400" dirty="0" err="1" smtClean="0">
                <a:solidFill>
                  <a:srgbClr val="FF0000"/>
                </a:solidFill>
              </a:rPr>
              <a:t>asiran</a:t>
            </a:r>
            <a:r>
              <a:rPr lang="en-US" sz="2400" dirty="0" smtClean="0">
                <a:solidFill>
                  <a:srgbClr val="FF0000"/>
                </a:solidFill>
              </a:rPr>
              <a:t>.		</a:t>
            </a:r>
            <a:r>
              <a:rPr lang="en-US" sz="2400" dirty="0" smtClean="0"/>
              <a:t>He laughed (a while ago).</a:t>
            </a:r>
          </a:p>
          <a:p>
            <a:endParaRPr lang="en-US" sz="2400" dirty="0">
              <a:solidFill>
                <a:srgbClr val="FF0000"/>
              </a:solidFill>
            </a:endParaRPr>
          </a:p>
          <a:p>
            <a:r>
              <a:rPr lang="en-US" sz="2400" dirty="0" smtClean="0">
                <a:solidFill>
                  <a:srgbClr val="FF0000"/>
                </a:solidFill>
              </a:rPr>
              <a:t>Pay </a:t>
            </a:r>
            <a:r>
              <a:rPr lang="en-US" sz="2400" dirty="0" err="1" smtClean="0">
                <a:solidFill>
                  <a:srgbClr val="FF0000"/>
                </a:solidFill>
              </a:rPr>
              <a:t>asisqa</a:t>
            </a:r>
            <a:r>
              <a:rPr lang="en-US" sz="2400" dirty="0" smtClean="0">
                <a:solidFill>
                  <a:srgbClr val="FF0000"/>
                </a:solidFill>
              </a:rPr>
              <a:t>.		</a:t>
            </a:r>
            <a:r>
              <a:rPr lang="en-US" sz="2400" dirty="0" smtClean="0"/>
              <a:t>He laughed (a very long time ago).</a:t>
            </a:r>
            <a:br>
              <a:rPr lang="en-US" sz="2400" dirty="0" smtClean="0"/>
            </a:br>
            <a:r>
              <a:rPr lang="en-US" sz="2400" dirty="0" smtClean="0">
                <a:solidFill>
                  <a:srgbClr val="FF0000"/>
                </a:solidFill>
              </a:rPr>
              <a:t/>
            </a:r>
            <a:br>
              <a:rPr lang="en-US" sz="2400" dirty="0" smtClean="0">
                <a:solidFill>
                  <a:srgbClr val="FF0000"/>
                </a:solidFill>
              </a:rPr>
            </a:br>
            <a:r>
              <a:rPr lang="en-US" sz="2400" dirty="0" smtClean="0">
                <a:solidFill>
                  <a:srgbClr val="FF0000"/>
                </a:solidFill>
              </a:rPr>
              <a:t>Pay </a:t>
            </a:r>
            <a:r>
              <a:rPr lang="en-US" sz="2400" dirty="0" err="1" smtClean="0">
                <a:solidFill>
                  <a:srgbClr val="FF0000"/>
                </a:solidFill>
              </a:rPr>
              <a:t>tiyan</a:t>
            </a:r>
            <a:r>
              <a:rPr lang="en-US" sz="2400" dirty="0" smtClean="0">
                <a:solidFill>
                  <a:srgbClr val="FF0000"/>
                </a:solidFill>
              </a:rPr>
              <a:t>.			</a:t>
            </a:r>
            <a:r>
              <a:rPr lang="en-US" sz="2400" dirty="0" smtClean="0"/>
              <a:t>She sat down (very recently).</a:t>
            </a:r>
          </a:p>
          <a:p>
            <a:endParaRPr lang="en-US" sz="2400" dirty="0"/>
          </a:p>
          <a:p>
            <a:r>
              <a:rPr lang="en-US" sz="2400" dirty="0" smtClean="0">
                <a:solidFill>
                  <a:srgbClr val="FF0000"/>
                </a:solidFill>
              </a:rPr>
              <a:t>Pay </a:t>
            </a:r>
            <a:r>
              <a:rPr lang="en-US" sz="2400" dirty="0" err="1" smtClean="0">
                <a:solidFill>
                  <a:srgbClr val="FF0000"/>
                </a:solidFill>
              </a:rPr>
              <a:t>tiyaran</a:t>
            </a:r>
            <a:r>
              <a:rPr lang="en-US" sz="2400" dirty="0" smtClean="0">
                <a:solidFill>
                  <a:srgbClr val="FF0000"/>
                </a:solidFill>
              </a:rPr>
              <a:t>.		</a:t>
            </a:r>
            <a:r>
              <a:rPr lang="en-US" sz="2400" dirty="0" smtClean="0"/>
              <a:t>She sat down (a while ago).</a:t>
            </a:r>
            <a:endParaRPr lang="en-US" sz="2400" dirty="0"/>
          </a:p>
        </p:txBody>
      </p:sp>
      <p:sp>
        <p:nvSpPr>
          <p:cNvPr id="6" name="TextBox 5"/>
          <p:cNvSpPr txBox="1"/>
          <p:nvPr/>
        </p:nvSpPr>
        <p:spPr>
          <a:xfrm>
            <a:off x="871538" y="5452962"/>
            <a:ext cx="6707981" cy="461665"/>
          </a:xfrm>
          <a:prstGeom prst="rect">
            <a:avLst/>
          </a:prstGeom>
          <a:noFill/>
        </p:spPr>
        <p:txBody>
          <a:bodyPr wrap="square" rtlCol="0">
            <a:spAutoFit/>
          </a:bodyPr>
          <a:lstStyle/>
          <a:p>
            <a:r>
              <a:rPr lang="en-US" sz="2400" dirty="0" smtClean="0">
                <a:solidFill>
                  <a:srgbClr val="3E72F4"/>
                </a:solidFill>
              </a:rPr>
              <a:t>Pay </a:t>
            </a:r>
            <a:r>
              <a:rPr lang="en-US" sz="2400" dirty="0" err="1" smtClean="0">
                <a:solidFill>
                  <a:srgbClr val="3E72F4"/>
                </a:solidFill>
              </a:rPr>
              <a:t>tiyasqa</a:t>
            </a:r>
            <a:r>
              <a:rPr lang="en-US" sz="2400" dirty="0" smtClean="0">
                <a:solidFill>
                  <a:srgbClr val="3E72F4"/>
                </a:solidFill>
              </a:rPr>
              <a:t>.</a:t>
            </a:r>
            <a:endParaRPr lang="en-US" sz="2400" dirty="0">
              <a:solidFill>
                <a:srgbClr val="3E72F4"/>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53110">
            <a:off x="9293542" y="1842172"/>
            <a:ext cx="1805940" cy="1770278"/>
          </a:xfrm>
          <a:prstGeom prst="rect">
            <a:avLst/>
          </a:prstGeom>
        </p:spPr>
      </p:pic>
    </p:spTree>
    <p:extLst>
      <p:ext uri="{BB962C8B-B14F-4D97-AF65-F5344CB8AC3E}">
        <p14:creationId xmlns:p14="http://schemas.microsoft.com/office/powerpoint/2010/main" val="192371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404" y="162759"/>
            <a:ext cx="10295859" cy="1113951"/>
          </a:xfrm>
        </p:spPr>
        <p:txBody>
          <a:bodyPr>
            <a:normAutofit fontScale="90000"/>
          </a:bodyPr>
          <a:lstStyle/>
          <a:p>
            <a:r>
              <a:rPr lang="en-US" dirty="0" smtClean="0"/>
              <a:t>How Does computer translation work?</a:t>
            </a:r>
            <a:endParaRPr lang="en-US" dirty="0"/>
          </a:p>
        </p:txBody>
      </p:sp>
      <p:sp>
        <p:nvSpPr>
          <p:cNvPr id="4" name="TextBox 3"/>
          <p:cNvSpPr txBox="1"/>
          <p:nvPr/>
        </p:nvSpPr>
        <p:spPr>
          <a:xfrm>
            <a:off x="1072560" y="1118873"/>
            <a:ext cx="9302877" cy="369332"/>
          </a:xfrm>
          <a:prstGeom prst="rect">
            <a:avLst/>
          </a:prstGeom>
          <a:noFill/>
        </p:spPr>
        <p:txBody>
          <a:bodyPr wrap="square" rtlCol="0">
            <a:spAutoFit/>
          </a:bodyPr>
          <a:lstStyle/>
          <a:p>
            <a:r>
              <a:rPr lang="en-US" dirty="0" smtClean="0"/>
              <a:t>The way you solved this puzzle is the same way a </a:t>
            </a:r>
            <a:r>
              <a:rPr lang="en-US" dirty="0" smtClean="0">
                <a:solidFill>
                  <a:srgbClr val="FF0000"/>
                </a:solidFill>
              </a:rPr>
              <a:t>computer translator </a:t>
            </a:r>
            <a:r>
              <a:rPr lang="en-US" dirty="0" smtClean="0"/>
              <a:t>works!</a:t>
            </a:r>
            <a:endParaRPr lang="en-US" dirty="0"/>
          </a:p>
        </p:txBody>
      </p:sp>
      <p:sp>
        <p:nvSpPr>
          <p:cNvPr id="5" name="TextBox 4"/>
          <p:cNvSpPr txBox="1"/>
          <p:nvPr/>
        </p:nvSpPr>
        <p:spPr>
          <a:xfrm>
            <a:off x="1077803" y="1501293"/>
            <a:ext cx="9302877" cy="646331"/>
          </a:xfrm>
          <a:prstGeom prst="rect">
            <a:avLst/>
          </a:prstGeom>
          <a:noFill/>
        </p:spPr>
        <p:txBody>
          <a:bodyPr wrap="square" rtlCol="0">
            <a:spAutoFit/>
          </a:bodyPr>
          <a:lstStyle/>
          <a:p>
            <a:r>
              <a:rPr lang="en-US" dirty="0" smtClean="0"/>
              <a:t>Translation systems are “trained” to notice words and their translations, and the differences in the order of words. </a:t>
            </a:r>
            <a:endParaRPr lang="en-US" dirty="0"/>
          </a:p>
        </p:txBody>
      </p:sp>
      <p:sp>
        <p:nvSpPr>
          <p:cNvPr id="6" name="TextBox 5"/>
          <p:cNvSpPr txBox="1"/>
          <p:nvPr/>
        </p:nvSpPr>
        <p:spPr>
          <a:xfrm>
            <a:off x="4972050" y="3510008"/>
            <a:ext cx="2102287" cy="923330"/>
          </a:xfrm>
          <a:prstGeom prst="rect">
            <a:avLst/>
          </a:prstGeom>
          <a:noFill/>
        </p:spPr>
        <p:txBody>
          <a:bodyPr wrap="square" rtlCol="0">
            <a:spAutoFit/>
          </a:bodyPr>
          <a:lstStyle/>
          <a:p>
            <a:r>
              <a:rPr lang="en-US" dirty="0" smtClean="0">
                <a:solidFill>
                  <a:srgbClr val="FF0000"/>
                </a:solidFill>
              </a:rPr>
              <a:t>pay</a:t>
            </a:r>
            <a:r>
              <a:rPr lang="en-US" dirty="0" smtClean="0"/>
              <a:t> = he/she</a:t>
            </a:r>
            <a:br>
              <a:rPr lang="en-US" dirty="0" smtClean="0"/>
            </a:br>
            <a:r>
              <a:rPr lang="en-US" dirty="0" err="1" smtClean="0">
                <a:solidFill>
                  <a:srgbClr val="FF0000"/>
                </a:solidFill>
              </a:rPr>
              <a:t>tiya</a:t>
            </a:r>
            <a:r>
              <a:rPr lang="en-US" dirty="0" smtClean="0">
                <a:solidFill>
                  <a:srgbClr val="FF0000"/>
                </a:solidFill>
              </a:rPr>
              <a:t>-</a:t>
            </a:r>
            <a:r>
              <a:rPr lang="en-US" dirty="0" smtClean="0"/>
              <a:t> = to sit</a:t>
            </a:r>
          </a:p>
          <a:p>
            <a:r>
              <a:rPr lang="en-US" dirty="0" smtClean="0">
                <a:solidFill>
                  <a:srgbClr val="FF0000"/>
                </a:solidFill>
              </a:rPr>
              <a:t>-</a:t>
            </a:r>
            <a:r>
              <a:rPr lang="en-US" dirty="0" err="1" smtClean="0">
                <a:solidFill>
                  <a:srgbClr val="FF0000"/>
                </a:solidFill>
              </a:rPr>
              <a:t>sqa</a:t>
            </a:r>
            <a:r>
              <a:rPr lang="en-US" dirty="0" smtClean="0"/>
              <a:t> = (long ago)</a:t>
            </a:r>
            <a:endParaRPr lang="en-US" dirty="0"/>
          </a:p>
        </p:txBody>
      </p:sp>
      <p:sp>
        <p:nvSpPr>
          <p:cNvPr id="9" name="TextBox 8"/>
          <p:cNvSpPr txBox="1"/>
          <p:nvPr/>
        </p:nvSpPr>
        <p:spPr>
          <a:xfrm>
            <a:off x="948403" y="4685051"/>
            <a:ext cx="9302877" cy="923330"/>
          </a:xfrm>
          <a:prstGeom prst="rect">
            <a:avLst/>
          </a:prstGeom>
          <a:noFill/>
        </p:spPr>
        <p:txBody>
          <a:bodyPr wrap="square" rtlCol="0">
            <a:spAutoFit/>
          </a:bodyPr>
          <a:lstStyle/>
          <a:p>
            <a:r>
              <a:rPr lang="en-US" dirty="0" smtClean="0"/>
              <a:t>When you put in a sentence, the system </a:t>
            </a:r>
            <a:r>
              <a:rPr lang="en-US" dirty="0" smtClean="0">
                <a:solidFill>
                  <a:srgbClr val="FF0000"/>
                </a:solidFill>
              </a:rPr>
              <a:t>translates</a:t>
            </a:r>
            <a:r>
              <a:rPr lang="en-US" dirty="0" smtClean="0"/>
              <a:t> the words using its dictionary and then puts them in the </a:t>
            </a:r>
            <a:r>
              <a:rPr lang="en-US" dirty="0" smtClean="0">
                <a:solidFill>
                  <a:srgbClr val="FF0000"/>
                </a:solidFill>
              </a:rPr>
              <a:t>right order</a:t>
            </a:r>
            <a:r>
              <a:rPr lang="en-US" dirty="0" smtClean="0"/>
              <a:t>.  This way, it can translate sentences it has </a:t>
            </a:r>
            <a:r>
              <a:rPr lang="en-US" dirty="0" smtClean="0">
                <a:solidFill>
                  <a:srgbClr val="FF0000"/>
                </a:solidFill>
              </a:rPr>
              <a:t>never seen before</a:t>
            </a:r>
            <a:r>
              <a:rPr lang="en-US" dirty="0" smtClean="0"/>
              <a:t>, without a human having to write them all down!</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047" y="2147624"/>
            <a:ext cx="2285714" cy="2285714"/>
          </a:xfrm>
          <a:prstGeom prst="rect">
            <a:avLst/>
          </a:prstGeom>
        </p:spPr>
      </p:pic>
      <p:grpSp>
        <p:nvGrpSpPr>
          <p:cNvPr id="16" name="Group 15"/>
          <p:cNvGrpSpPr/>
          <p:nvPr/>
        </p:nvGrpSpPr>
        <p:grpSpPr>
          <a:xfrm>
            <a:off x="1089027" y="2395080"/>
            <a:ext cx="3420929" cy="800143"/>
            <a:chOff x="389487" y="4776679"/>
            <a:chExt cx="2502638" cy="588835"/>
          </a:xfrm>
        </p:grpSpPr>
        <p:sp>
          <p:nvSpPr>
            <p:cNvPr id="17" name="TextBox 16"/>
            <p:cNvSpPr txBox="1"/>
            <p:nvPr/>
          </p:nvSpPr>
          <p:spPr>
            <a:xfrm>
              <a:off x="1549905" y="4780920"/>
              <a:ext cx="705395" cy="226497"/>
            </a:xfrm>
            <a:prstGeom prst="rect">
              <a:avLst/>
            </a:prstGeom>
            <a:noFill/>
          </p:spPr>
          <p:txBody>
            <a:bodyPr wrap="square" rtlCol="0">
              <a:spAutoFit/>
            </a:bodyPr>
            <a:lstStyle/>
            <a:p>
              <a:r>
                <a:rPr lang="en-US" sz="1400" dirty="0" err="1" smtClean="0"/>
                <a:t>asi</a:t>
              </a:r>
              <a:r>
                <a:rPr lang="en-US" sz="1400" dirty="0" smtClean="0"/>
                <a:t>-</a:t>
              </a:r>
              <a:endParaRPr lang="en-US" sz="1400" dirty="0"/>
            </a:p>
          </p:txBody>
        </p:sp>
        <p:sp>
          <p:nvSpPr>
            <p:cNvPr id="18" name="TextBox 17"/>
            <p:cNvSpPr txBox="1"/>
            <p:nvPr/>
          </p:nvSpPr>
          <p:spPr>
            <a:xfrm>
              <a:off x="2353306" y="4776679"/>
              <a:ext cx="510811" cy="226497"/>
            </a:xfrm>
            <a:prstGeom prst="rect">
              <a:avLst/>
            </a:prstGeom>
            <a:noFill/>
          </p:spPr>
          <p:txBody>
            <a:bodyPr wrap="square" rtlCol="0">
              <a:spAutoFit/>
            </a:bodyPr>
            <a:lstStyle/>
            <a:p>
              <a:r>
                <a:rPr lang="en-US" sz="1400" dirty="0" smtClean="0"/>
                <a:t>-</a:t>
              </a:r>
              <a:r>
                <a:rPr lang="en-US" sz="1400" dirty="0" err="1" smtClean="0"/>
                <a:t>sqa</a:t>
              </a:r>
              <a:r>
                <a:rPr lang="en-US" sz="1400" dirty="0" smtClean="0"/>
                <a:t>.</a:t>
              </a:r>
              <a:endParaRPr lang="en-US" sz="1400" dirty="0"/>
            </a:p>
          </p:txBody>
        </p:sp>
        <p:sp>
          <p:nvSpPr>
            <p:cNvPr id="19" name="TextBox 18"/>
            <p:cNvSpPr txBox="1"/>
            <p:nvPr/>
          </p:nvSpPr>
          <p:spPr>
            <a:xfrm>
              <a:off x="389487" y="4794637"/>
              <a:ext cx="1022454" cy="226497"/>
            </a:xfrm>
            <a:prstGeom prst="rect">
              <a:avLst/>
            </a:prstGeom>
            <a:noFill/>
          </p:spPr>
          <p:txBody>
            <a:bodyPr wrap="square" rtlCol="0">
              <a:spAutoFit/>
            </a:bodyPr>
            <a:lstStyle/>
            <a:p>
              <a:r>
                <a:rPr lang="en-US" sz="1400" dirty="0" smtClean="0"/>
                <a:t> Pay</a:t>
              </a:r>
              <a:endParaRPr lang="en-US" sz="1400" dirty="0"/>
            </a:p>
          </p:txBody>
        </p:sp>
        <p:sp>
          <p:nvSpPr>
            <p:cNvPr id="20" name="TextBox 19"/>
            <p:cNvSpPr txBox="1"/>
            <p:nvPr/>
          </p:nvSpPr>
          <p:spPr>
            <a:xfrm>
              <a:off x="430505" y="5136116"/>
              <a:ext cx="1001888" cy="226497"/>
            </a:xfrm>
            <a:prstGeom prst="rect">
              <a:avLst/>
            </a:prstGeom>
            <a:noFill/>
          </p:spPr>
          <p:txBody>
            <a:bodyPr wrap="square" rtlCol="0">
              <a:spAutoFit/>
            </a:bodyPr>
            <a:lstStyle/>
            <a:p>
              <a:r>
                <a:rPr lang="en-US" sz="1400" dirty="0" smtClean="0"/>
                <a:t>He/she</a:t>
              </a:r>
              <a:endParaRPr lang="en-US" sz="1400" dirty="0"/>
            </a:p>
          </p:txBody>
        </p:sp>
        <p:sp>
          <p:nvSpPr>
            <p:cNvPr id="21" name="TextBox 20"/>
            <p:cNvSpPr txBox="1"/>
            <p:nvPr/>
          </p:nvSpPr>
          <p:spPr>
            <a:xfrm>
              <a:off x="1368401" y="5136116"/>
              <a:ext cx="883066" cy="226497"/>
            </a:xfrm>
            <a:prstGeom prst="rect">
              <a:avLst/>
            </a:prstGeom>
            <a:noFill/>
          </p:spPr>
          <p:txBody>
            <a:bodyPr wrap="square" rtlCol="0">
              <a:spAutoFit/>
            </a:bodyPr>
            <a:lstStyle/>
            <a:p>
              <a:r>
                <a:rPr lang="en-US" sz="1400" dirty="0" smtClean="0"/>
                <a:t>laughed</a:t>
              </a:r>
              <a:endParaRPr lang="en-US" sz="1400" dirty="0"/>
            </a:p>
          </p:txBody>
        </p:sp>
        <p:sp>
          <p:nvSpPr>
            <p:cNvPr id="22" name="TextBox 21"/>
            <p:cNvSpPr txBox="1"/>
            <p:nvPr/>
          </p:nvSpPr>
          <p:spPr>
            <a:xfrm>
              <a:off x="2071623" y="5139017"/>
              <a:ext cx="820502" cy="226497"/>
            </a:xfrm>
            <a:prstGeom prst="rect">
              <a:avLst/>
            </a:prstGeom>
            <a:noFill/>
          </p:spPr>
          <p:txBody>
            <a:bodyPr wrap="square" rtlCol="0">
              <a:spAutoFit/>
            </a:bodyPr>
            <a:lstStyle/>
            <a:p>
              <a:r>
                <a:rPr lang="en-US" sz="1400" dirty="0" smtClean="0"/>
                <a:t>(long ago).</a:t>
              </a:r>
              <a:endParaRPr lang="en-US" sz="1400" dirty="0"/>
            </a:p>
          </p:txBody>
        </p:sp>
      </p:grpSp>
      <p:sp>
        <p:nvSpPr>
          <p:cNvPr id="38" name="TextBox 37"/>
          <p:cNvSpPr txBox="1"/>
          <p:nvPr/>
        </p:nvSpPr>
        <p:spPr>
          <a:xfrm>
            <a:off x="5154958" y="2394637"/>
            <a:ext cx="3838755" cy="600164"/>
          </a:xfrm>
          <a:prstGeom prst="rect">
            <a:avLst/>
          </a:prstGeom>
          <a:noFill/>
        </p:spPr>
        <p:txBody>
          <a:bodyPr wrap="square" rtlCol="0">
            <a:spAutoFit/>
          </a:bodyPr>
          <a:lstStyle/>
          <a:p>
            <a:r>
              <a:rPr lang="en-US" sz="1100" dirty="0" smtClean="0"/>
              <a:t>We “train” them by programming them count many millions of word correspondences like the ones in this example.  After they count, they compute probabilities. </a:t>
            </a:r>
            <a:endParaRPr lang="en-US" sz="1100" dirty="0"/>
          </a:p>
        </p:txBody>
      </p:sp>
      <p:sp>
        <p:nvSpPr>
          <p:cNvPr id="39" name="TextBox 38"/>
          <p:cNvSpPr txBox="1"/>
          <p:nvPr/>
        </p:nvSpPr>
        <p:spPr>
          <a:xfrm>
            <a:off x="1077803" y="3510008"/>
            <a:ext cx="3356174" cy="923330"/>
          </a:xfrm>
          <a:prstGeom prst="rect">
            <a:avLst/>
          </a:prstGeom>
          <a:noFill/>
        </p:spPr>
        <p:txBody>
          <a:bodyPr wrap="square" rtlCol="0">
            <a:spAutoFit/>
          </a:bodyPr>
          <a:lstStyle/>
          <a:p>
            <a:r>
              <a:rPr lang="en-US" dirty="0" smtClean="0"/>
              <a:t>After training, the computer makes a translation dictionary like this: </a:t>
            </a:r>
            <a:endParaRPr lang="en-US" dirty="0"/>
          </a:p>
        </p:txBody>
      </p:sp>
      <p:sp>
        <p:nvSpPr>
          <p:cNvPr id="40" name="TextBox 39"/>
          <p:cNvSpPr txBox="1"/>
          <p:nvPr/>
        </p:nvSpPr>
        <p:spPr>
          <a:xfrm>
            <a:off x="7297947" y="3544514"/>
            <a:ext cx="2173857" cy="577081"/>
          </a:xfrm>
          <a:prstGeom prst="rect">
            <a:avLst/>
          </a:prstGeom>
          <a:noFill/>
        </p:spPr>
        <p:txBody>
          <a:bodyPr wrap="square" rtlCol="0">
            <a:spAutoFit/>
          </a:bodyPr>
          <a:lstStyle/>
          <a:p>
            <a:r>
              <a:rPr lang="en-US" sz="1050" dirty="0" smtClean="0"/>
              <a:t>The real translation dictionary is full of errors, but it contains a probability for each translation. </a:t>
            </a:r>
            <a:endParaRPr lang="en-US" sz="1050" dirty="0"/>
          </a:p>
        </p:txBody>
      </p:sp>
      <p:cxnSp>
        <p:nvCxnSpPr>
          <p:cNvPr id="10" name="Straight Connector 9"/>
          <p:cNvCxnSpPr/>
          <p:nvPr/>
        </p:nvCxnSpPr>
        <p:spPr>
          <a:xfrm>
            <a:off x="1350169" y="2694719"/>
            <a:ext cx="0" cy="188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921794" y="2694719"/>
            <a:ext cx="0" cy="30008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8" idx="2"/>
            <a:endCxn id="22" idx="0"/>
          </p:cNvCxnSpPr>
          <p:nvPr/>
        </p:nvCxnSpPr>
        <p:spPr>
          <a:xfrm flipH="1">
            <a:off x="3949172" y="2702857"/>
            <a:ext cx="173378" cy="184589"/>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48402" y="5608381"/>
            <a:ext cx="4879083" cy="369332"/>
          </a:xfrm>
          <a:prstGeom prst="rect">
            <a:avLst/>
          </a:prstGeom>
          <a:noFill/>
        </p:spPr>
        <p:txBody>
          <a:bodyPr wrap="square" rtlCol="0">
            <a:spAutoFit/>
          </a:bodyPr>
          <a:lstStyle/>
          <a:p>
            <a:r>
              <a:rPr lang="en-US" dirty="0" smtClean="0"/>
              <a:t>She       sat        (a very long time ago).         </a:t>
            </a:r>
            <a:r>
              <a:rPr lang="en-US" dirty="0" smtClean="0">
                <a:sym typeface="Wingdings" panose="05000000000000000000" pitchFamily="2" charset="2"/>
              </a:rPr>
              <a:t></a:t>
            </a:r>
            <a:endParaRPr lang="en-US" dirty="0"/>
          </a:p>
        </p:txBody>
      </p:sp>
      <p:sp>
        <p:nvSpPr>
          <p:cNvPr id="35" name="TextBox 34"/>
          <p:cNvSpPr txBox="1"/>
          <p:nvPr/>
        </p:nvSpPr>
        <p:spPr>
          <a:xfrm>
            <a:off x="948402" y="5977713"/>
            <a:ext cx="1080423" cy="369332"/>
          </a:xfrm>
          <a:prstGeom prst="rect">
            <a:avLst/>
          </a:prstGeom>
          <a:noFill/>
        </p:spPr>
        <p:txBody>
          <a:bodyPr wrap="square" rtlCol="0">
            <a:spAutoFit/>
          </a:bodyPr>
          <a:lstStyle/>
          <a:p>
            <a:r>
              <a:rPr lang="en-US" dirty="0" smtClean="0">
                <a:solidFill>
                  <a:srgbClr val="3E72F4"/>
                </a:solidFill>
              </a:rPr>
              <a:t>pay</a:t>
            </a:r>
            <a:endParaRPr lang="en-US" dirty="0">
              <a:solidFill>
                <a:srgbClr val="3E72F4"/>
              </a:solidFill>
            </a:endParaRPr>
          </a:p>
        </p:txBody>
      </p:sp>
      <p:sp>
        <p:nvSpPr>
          <p:cNvPr id="36" name="TextBox 35"/>
          <p:cNvSpPr txBox="1"/>
          <p:nvPr/>
        </p:nvSpPr>
        <p:spPr>
          <a:xfrm>
            <a:off x="1735073" y="5977713"/>
            <a:ext cx="587505" cy="369332"/>
          </a:xfrm>
          <a:prstGeom prst="rect">
            <a:avLst/>
          </a:prstGeom>
          <a:noFill/>
        </p:spPr>
        <p:txBody>
          <a:bodyPr wrap="square" rtlCol="0">
            <a:spAutoFit/>
          </a:bodyPr>
          <a:lstStyle/>
          <a:p>
            <a:r>
              <a:rPr lang="en-US" dirty="0" err="1" smtClean="0">
                <a:solidFill>
                  <a:srgbClr val="3E72F4"/>
                </a:solidFill>
              </a:rPr>
              <a:t>tiya</a:t>
            </a:r>
            <a:endParaRPr lang="en-US" dirty="0">
              <a:solidFill>
                <a:srgbClr val="3E72F4"/>
              </a:solidFill>
            </a:endParaRPr>
          </a:p>
        </p:txBody>
      </p:sp>
      <p:sp>
        <p:nvSpPr>
          <p:cNvPr id="37" name="TextBox 36"/>
          <p:cNvSpPr txBox="1"/>
          <p:nvPr/>
        </p:nvSpPr>
        <p:spPr>
          <a:xfrm>
            <a:off x="2989467" y="5977713"/>
            <a:ext cx="1080423" cy="369332"/>
          </a:xfrm>
          <a:prstGeom prst="rect">
            <a:avLst/>
          </a:prstGeom>
          <a:noFill/>
        </p:spPr>
        <p:txBody>
          <a:bodyPr wrap="square" rtlCol="0">
            <a:spAutoFit/>
          </a:bodyPr>
          <a:lstStyle/>
          <a:p>
            <a:r>
              <a:rPr lang="en-US" dirty="0" err="1" smtClean="0">
                <a:solidFill>
                  <a:srgbClr val="3E72F4"/>
                </a:solidFill>
              </a:rPr>
              <a:t>sqa</a:t>
            </a:r>
            <a:endParaRPr lang="en-US" dirty="0">
              <a:solidFill>
                <a:srgbClr val="3E72F4"/>
              </a:solidFill>
            </a:endParaRPr>
          </a:p>
        </p:txBody>
      </p:sp>
    </p:spTree>
    <p:extLst>
      <p:ext uri="{BB962C8B-B14F-4D97-AF65-F5344CB8AC3E}">
        <p14:creationId xmlns:p14="http://schemas.microsoft.com/office/powerpoint/2010/main" val="185129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grpId="0" nodeType="clickEffect">
                                  <p:stCondLst>
                                    <p:cond delay="0"/>
                                  </p:stCondLst>
                                  <p:childTnLst>
                                    <p:animMotion origin="layout" path="M 4.79167E-6 3.7037E-7 L 0.20559 3.7037E-7 C 0.29778 3.7037E-7 0.41119 -0.01551 0.41119 -0.02755 L 0.41119 -0.05509 " pathEditMode="relative" rAng="0" ptsTypes="AAAA">
                                      <p:cBhvr>
                                        <p:cTn id="6" dur="2000" fill="hold"/>
                                        <p:tgtEl>
                                          <p:spTgt spid="35"/>
                                        </p:tgtEl>
                                        <p:attrNameLst>
                                          <p:attrName>ppt_x</p:attrName>
                                          <p:attrName>ppt_y</p:attrName>
                                        </p:attrNameLst>
                                      </p:cBhvr>
                                      <p:rCtr x="20560" y="-2755"/>
                                    </p:animMotion>
                                  </p:childTnLst>
                                </p:cTn>
                              </p:par>
                            </p:childTnLst>
                          </p:cTn>
                        </p:par>
                      </p:childTnLst>
                    </p:cTn>
                  </p:par>
                  <p:par>
                    <p:cTn id="7" fill="hold">
                      <p:stCondLst>
                        <p:cond delay="indefinite"/>
                      </p:stCondLst>
                      <p:childTnLst>
                        <p:par>
                          <p:cTn id="8" fill="hold">
                            <p:stCondLst>
                              <p:cond delay="0"/>
                            </p:stCondLst>
                            <p:childTnLst>
                              <p:par>
                                <p:cTn id="9" presetID="43" presetClass="path" presetSubtype="0" accel="50000" decel="50000" fill="hold" grpId="0" nodeType="clickEffect">
                                  <p:stCondLst>
                                    <p:cond delay="0"/>
                                  </p:stCondLst>
                                  <p:childTnLst>
                                    <p:animMotion origin="layout" path="M 3.75E-6 3.7037E-7 L 0.20299 3.7037E-7 C 0.29401 3.7037E-7 0.40625 -0.01667 0.40625 -0.03009 L 0.40625 -0.05926 " pathEditMode="relative" rAng="0" ptsTypes="AAAA">
                                      <p:cBhvr>
                                        <p:cTn id="10" dur="2000" fill="hold"/>
                                        <p:tgtEl>
                                          <p:spTgt spid="36"/>
                                        </p:tgtEl>
                                        <p:attrNameLst>
                                          <p:attrName>ppt_x</p:attrName>
                                          <p:attrName>ppt_y</p:attrName>
                                        </p:attrNameLst>
                                      </p:cBhvr>
                                      <p:rCtr x="20313" y="-2963"/>
                                    </p:animMotion>
                                  </p:childTnLst>
                                </p:cTn>
                              </p:par>
                            </p:childTnLst>
                          </p:cTn>
                        </p:par>
                      </p:childTnLst>
                    </p:cTn>
                  </p:par>
                  <p:par>
                    <p:cTn id="11" fill="hold">
                      <p:stCondLst>
                        <p:cond delay="indefinite"/>
                      </p:stCondLst>
                      <p:childTnLst>
                        <p:par>
                          <p:cTn id="12" fill="hold">
                            <p:stCondLst>
                              <p:cond delay="0"/>
                            </p:stCondLst>
                            <p:childTnLst>
                              <p:par>
                                <p:cTn id="13" presetID="43" presetClass="path" presetSubtype="0" accel="50000" decel="50000" fill="hold" grpId="0" nodeType="clickEffect">
                                  <p:stCondLst>
                                    <p:cond delay="0"/>
                                  </p:stCondLst>
                                  <p:childTnLst>
                                    <p:animMotion origin="layout" path="M -3.125E-6 3.7037E-7 L 0.16823 3.7037E-7 C 0.24362 3.7037E-7 0.33672 -0.01644 0.33672 -0.0294 L 0.33672 -0.0581 " pathEditMode="relative" rAng="0" ptsTypes="AAAA">
                                      <p:cBhvr>
                                        <p:cTn id="14" dur="2000" fill="hold"/>
                                        <p:tgtEl>
                                          <p:spTgt spid="37"/>
                                        </p:tgtEl>
                                        <p:attrNameLst>
                                          <p:attrName>ppt_x</p:attrName>
                                          <p:attrName>ppt_y</p:attrName>
                                        </p:attrNameLst>
                                      </p:cBhvr>
                                      <p:rCtr x="16836" y="-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There are over </a:t>
            </a:r>
            <a:r>
              <a:rPr lang="en-US" sz="2800" dirty="0" smtClean="0">
                <a:solidFill>
                  <a:srgbClr val="FF0000"/>
                </a:solidFill>
              </a:rPr>
              <a:t>7,000</a:t>
            </a:r>
            <a:r>
              <a:rPr lang="en-US" sz="2800" dirty="0" smtClean="0"/>
              <a:t> languages spoken around the world.</a:t>
            </a:r>
            <a:br>
              <a:rPr lang="en-US" sz="2800" dirty="0" smtClean="0"/>
            </a:br>
            <a:endParaRPr lang="en-US" sz="2800" dirty="0"/>
          </a:p>
          <a:p>
            <a:pPr marL="0" indent="0">
              <a:buNone/>
            </a:pPr>
            <a:r>
              <a:rPr lang="en-US" sz="2800" dirty="0" smtClean="0"/>
              <a:t>Over </a:t>
            </a:r>
            <a:r>
              <a:rPr lang="en-US" sz="2800" dirty="0" smtClean="0">
                <a:solidFill>
                  <a:srgbClr val="FF0000"/>
                </a:solidFill>
              </a:rPr>
              <a:t>382</a:t>
            </a:r>
            <a:r>
              <a:rPr lang="en-US" sz="2800" dirty="0" smtClean="0"/>
              <a:t> of those languages are spoken in the United States!</a:t>
            </a:r>
            <a:endParaRPr lang="en-US" sz="2800" dirty="0"/>
          </a:p>
        </p:txBody>
      </p:sp>
      <p:sp>
        <p:nvSpPr>
          <p:cNvPr id="4" name="TextBox 3"/>
          <p:cNvSpPr txBox="1"/>
          <p:nvPr/>
        </p:nvSpPr>
        <p:spPr>
          <a:xfrm>
            <a:off x="1285875" y="4822031"/>
            <a:ext cx="1693069" cy="369332"/>
          </a:xfrm>
          <a:prstGeom prst="rect">
            <a:avLst/>
          </a:prstGeom>
          <a:noFill/>
        </p:spPr>
        <p:txBody>
          <a:bodyPr wrap="square" rtlCol="0">
            <a:spAutoFit/>
          </a:bodyPr>
          <a:lstStyle/>
          <a:p>
            <a:r>
              <a:rPr lang="en-US" dirty="0" smtClean="0">
                <a:solidFill>
                  <a:srgbClr val="FF0000"/>
                </a:solidFill>
              </a:rPr>
              <a:t>Spanish</a:t>
            </a:r>
            <a:endParaRPr lang="en-US" dirty="0">
              <a:solidFill>
                <a:srgbClr val="FF0000"/>
              </a:solidFill>
            </a:endParaRPr>
          </a:p>
        </p:txBody>
      </p:sp>
      <p:sp>
        <p:nvSpPr>
          <p:cNvPr id="7" name="TextBox 6"/>
          <p:cNvSpPr txBox="1"/>
          <p:nvPr/>
        </p:nvSpPr>
        <p:spPr>
          <a:xfrm>
            <a:off x="4110038" y="4395787"/>
            <a:ext cx="1693069" cy="369332"/>
          </a:xfrm>
          <a:prstGeom prst="rect">
            <a:avLst/>
          </a:prstGeom>
          <a:noFill/>
        </p:spPr>
        <p:txBody>
          <a:bodyPr wrap="square" rtlCol="0">
            <a:spAutoFit/>
          </a:bodyPr>
          <a:lstStyle/>
          <a:p>
            <a:r>
              <a:rPr lang="en-US" dirty="0" smtClean="0">
                <a:solidFill>
                  <a:srgbClr val="FF0000"/>
                </a:solidFill>
              </a:rPr>
              <a:t>French Creole</a:t>
            </a:r>
            <a:endParaRPr lang="en-US" dirty="0">
              <a:solidFill>
                <a:srgbClr val="FF0000"/>
              </a:solidFill>
            </a:endParaRPr>
          </a:p>
        </p:txBody>
      </p:sp>
      <p:sp>
        <p:nvSpPr>
          <p:cNvPr id="8" name="TextBox 7"/>
          <p:cNvSpPr txBox="1"/>
          <p:nvPr/>
        </p:nvSpPr>
        <p:spPr>
          <a:xfrm>
            <a:off x="5503069" y="5006697"/>
            <a:ext cx="1693069" cy="369332"/>
          </a:xfrm>
          <a:prstGeom prst="rect">
            <a:avLst/>
          </a:prstGeom>
          <a:noFill/>
        </p:spPr>
        <p:txBody>
          <a:bodyPr wrap="square" rtlCol="0">
            <a:spAutoFit/>
          </a:bodyPr>
          <a:lstStyle/>
          <a:p>
            <a:r>
              <a:rPr lang="en-US" dirty="0" smtClean="0">
                <a:solidFill>
                  <a:srgbClr val="FF0000"/>
                </a:solidFill>
              </a:rPr>
              <a:t>Yiddish</a:t>
            </a:r>
            <a:endParaRPr lang="en-US" dirty="0">
              <a:solidFill>
                <a:srgbClr val="FF0000"/>
              </a:solidFill>
            </a:endParaRPr>
          </a:p>
        </p:txBody>
      </p:sp>
      <p:sp>
        <p:nvSpPr>
          <p:cNvPr id="9" name="TextBox 8"/>
          <p:cNvSpPr txBox="1"/>
          <p:nvPr/>
        </p:nvSpPr>
        <p:spPr>
          <a:xfrm>
            <a:off x="7846219" y="4257912"/>
            <a:ext cx="1693069" cy="369332"/>
          </a:xfrm>
          <a:prstGeom prst="rect">
            <a:avLst/>
          </a:prstGeom>
          <a:noFill/>
        </p:spPr>
        <p:txBody>
          <a:bodyPr wrap="square" rtlCol="0">
            <a:spAutoFit/>
          </a:bodyPr>
          <a:lstStyle/>
          <a:p>
            <a:r>
              <a:rPr lang="en-US" dirty="0" smtClean="0">
                <a:solidFill>
                  <a:srgbClr val="FF0000"/>
                </a:solidFill>
              </a:rPr>
              <a:t>Mon-Khmer</a:t>
            </a:r>
            <a:endParaRPr lang="en-US" dirty="0">
              <a:solidFill>
                <a:srgbClr val="FF0000"/>
              </a:solidFill>
            </a:endParaRPr>
          </a:p>
        </p:txBody>
      </p:sp>
      <p:sp>
        <p:nvSpPr>
          <p:cNvPr id="10" name="TextBox 9"/>
          <p:cNvSpPr txBox="1"/>
          <p:nvPr/>
        </p:nvSpPr>
        <p:spPr>
          <a:xfrm>
            <a:off x="2266950" y="5703094"/>
            <a:ext cx="1693069" cy="369332"/>
          </a:xfrm>
          <a:prstGeom prst="rect">
            <a:avLst/>
          </a:prstGeom>
          <a:noFill/>
        </p:spPr>
        <p:txBody>
          <a:bodyPr wrap="square" rtlCol="0">
            <a:spAutoFit/>
          </a:bodyPr>
          <a:lstStyle/>
          <a:p>
            <a:r>
              <a:rPr lang="en-US" dirty="0" smtClean="0">
                <a:solidFill>
                  <a:srgbClr val="FF0000"/>
                </a:solidFill>
              </a:rPr>
              <a:t>Armenian</a:t>
            </a:r>
            <a:endParaRPr lang="en-US" dirty="0">
              <a:solidFill>
                <a:srgbClr val="FF0000"/>
              </a:solidFill>
            </a:endParaRPr>
          </a:p>
        </p:txBody>
      </p:sp>
      <p:sp>
        <p:nvSpPr>
          <p:cNvPr id="11" name="TextBox 10"/>
          <p:cNvSpPr txBox="1"/>
          <p:nvPr/>
        </p:nvSpPr>
        <p:spPr>
          <a:xfrm>
            <a:off x="7689057" y="5359122"/>
            <a:ext cx="1693069" cy="369332"/>
          </a:xfrm>
          <a:prstGeom prst="rect">
            <a:avLst/>
          </a:prstGeom>
          <a:noFill/>
        </p:spPr>
        <p:txBody>
          <a:bodyPr wrap="square" rtlCol="0">
            <a:spAutoFit/>
          </a:bodyPr>
          <a:lstStyle/>
          <a:p>
            <a:r>
              <a:rPr lang="en-US" dirty="0" smtClean="0">
                <a:solidFill>
                  <a:srgbClr val="FF0000"/>
                </a:solidFill>
              </a:rPr>
              <a:t>Laotian</a:t>
            </a:r>
            <a:endParaRPr lang="en-US" dirty="0">
              <a:solidFill>
                <a:srgbClr val="FF0000"/>
              </a:solidFill>
            </a:endParaRPr>
          </a:p>
        </p:txBody>
      </p:sp>
      <p:sp>
        <p:nvSpPr>
          <p:cNvPr id="12" name="TextBox 11"/>
          <p:cNvSpPr txBox="1"/>
          <p:nvPr/>
        </p:nvSpPr>
        <p:spPr>
          <a:xfrm>
            <a:off x="2910412" y="5157667"/>
            <a:ext cx="1693069" cy="369332"/>
          </a:xfrm>
          <a:prstGeom prst="rect">
            <a:avLst/>
          </a:prstGeom>
          <a:noFill/>
        </p:spPr>
        <p:txBody>
          <a:bodyPr wrap="square" rtlCol="0">
            <a:spAutoFit/>
          </a:bodyPr>
          <a:lstStyle/>
          <a:p>
            <a:r>
              <a:rPr lang="en-US" dirty="0" smtClean="0">
                <a:solidFill>
                  <a:srgbClr val="FF0000"/>
                </a:solidFill>
              </a:rPr>
              <a:t>Gujarati</a:t>
            </a:r>
            <a:endParaRPr lang="en-US" dirty="0">
              <a:solidFill>
                <a:srgbClr val="FF0000"/>
              </a:solidFill>
            </a:endParaRPr>
          </a:p>
        </p:txBody>
      </p:sp>
      <p:sp>
        <p:nvSpPr>
          <p:cNvPr id="13" name="TextBox 12"/>
          <p:cNvSpPr txBox="1"/>
          <p:nvPr/>
        </p:nvSpPr>
        <p:spPr>
          <a:xfrm>
            <a:off x="1495425" y="4040802"/>
            <a:ext cx="1693069" cy="369332"/>
          </a:xfrm>
          <a:prstGeom prst="rect">
            <a:avLst/>
          </a:prstGeom>
          <a:noFill/>
        </p:spPr>
        <p:txBody>
          <a:bodyPr wrap="square" rtlCol="0">
            <a:spAutoFit/>
          </a:bodyPr>
          <a:lstStyle/>
          <a:p>
            <a:r>
              <a:rPr lang="en-US" dirty="0" smtClean="0">
                <a:solidFill>
                  <a:srgbClr val="FF0000"/>
                </a:solidFill>
              </a:rPr>
              <a:t>Navajo</a:t>
            </a:r>
            <a:endParaRPr lang="en-US" dirty="0">
              <a:solidFill>
                <a:srgbClr val="FF0000"/>
              </a:solidFill>
            </a:endParaRPr>
          </a:p>
        </p:txBody>
      </p:sp>
      <p:sp>
        <p:nvSpPr>
          <p:cNvPr id="14" name="TextBox 13"/>
          <p:cNvSpPr txBox="1"/>
          <p:nvPr/>
        </p:nvSpPr>
        <p:spPr>
          <a:xfrm>
            <a:off x="9232107" y="5030390"/>
            <a:ext cx="1693069" cy="369332"/>
          </a:xfrm>
          <a:prstGeom prst="rect">
            <a:avLst/>
          </a:prstGeom>
          <a:noFill/>
        </p:spPr>
        <p:txBody>
          <a:bodyPr wrap="square" rtlCol="0">
            <a:spAutoFit/>
          </a:bodyPr>
          <a:lstStyle/>
          <a:p>
            <a:r>
              <a:rPr lang="en-US" dirty="0" smtClean="0">
                <a:solidFill>
                  <a:srgbClr val="FF0000"/>
                </a:solidFill>
              </a:rPr>
              <a:t>Tagalog</a:t>
            </a:r>
            <a:endParaRPr lang="en-US" dirty="0">
              <a:solidFill>
                <a:srgbClr val="FF0000"/>
              </a:solidFill>
            </a:endParaRPr>
          </a:p>
        </p:txBody>
      </p:sp>
      <p:sp>
        <p:nvSpPr>
          <p:cNvPr id="15" name="TextBox 14"/>
          <p:cNvSpPr txBox="1"/>
          <p:nvPr/>
        </p:nvSpPr>
        <p:spPr>
          <a:xfrm>
            <a:off x="5157121" y="5902107"/>
            <a:ext cx="1693069" cy="369332"/>
          </a:xfrm>
          <a:prstGeom prst="rect">
            <a:avLst/>
          </a:prstGeom>
          <a:noFill/>
        </p:spPr>
        <p:txBody>
          <a:bodyPr wrap="square" rtlCol="0">
            <a:spAutoFit/>
          </a:bodyPr>
          <a:lstStyle/>
          <a:p>
            <a:r>
              <a:rPr lang="en-US" dirty="0" smtClean="0">
                <a:solidFill>
                  <a:srgbClr val="FF0000"/>
                </a:solidFill>
              </a:rPr>
              <a:t>Thai</a:t>
            </a:r>
            <a:endParaRPr lang="en-US" dirty="0">
              <a:solidFill>
                <a:srgbClr val="FF0000"/>
              </a:solidFill>
            </a:endParaRPr>
          </a:p>
        </p:txBody>
      </p:sp>
      <p:sp>
        <p:nvSpPr>
          <p:cNvPr id="16" name="TextBox 15"/>
          <p:cNvSpPr txBox="1"/>
          <p:nvPr/>
        </p:nvSpPr>
        <p:spPr>
          <a:xfrm>
            <a:off x="6099048" y="3796521"/>
            <a:ext cx="1693069" cy="369332"/>
          </a:xfrm>
          <a:prstGeom prst="rect">
            <a:avLst/>
          </a:prstGeom>
          <a:noFill/>
        </p:spPr>
        <p:txBody>
          <a:bodyPr wrap="square" rtlCol="0">
            <a:spAutoFit/>
          </a:bodyPr>
          <a:lstStyle/>
          <a:p>
            <a:r>
              <a:rPr lang="en-US" dirty="0" smtClean="0">
                <a:solidFill>
                  <a:srgbClr val="FF0000"/>
                </a:solidFill>
              </a:rPr>
              <a:t>Vietnamese</a:t>
            </a:r>
            <a:endParaRPr lang="en-US" dirty="0">
              <a:solidFill>
                <a:srgbClr val="FF0000"/>
              </a:solidFill>
            </a:endParaRPr>
          </a:p>
        </p:txBody>
      </p:sp>
      <p:sp>
        <p:nvSpPr>
          <p:cNvPr id="17" name="TextBox 16"/>
          <p:cNvSpPr txBox="1"/>
          <p:nvPr/>
        </p:nvSpPr>
        <p:spPr>
          <a:xfrm>
            <a:off x="6945582" y="5872520"/>
            <a:ext cx="1693069" cy="369332"/>
          </a:xfrm>
          <a:prstGeom prst="rect">
            <a:avLst/>
          </a:prstGeom>
          <a:noFill/>
        </p:spPr>
        <p:txBody>
          <a:bodyPr wrap="square" rtlCol="0">
            <a:spAutoFit/>
          </a:bodyPr>
          <a:lstStyle/>
          <a:p>
            <a:r>
              <a:rPr lang="en-US" dirty="0" smtClean="0">
                <a:solidFill>
                  <a:srgbClr val="FF0000"/>
                </a:solidFill>
              </a:rPr>
              <a:t>Hmong</a:t>
            </a:r>
            <a:endParaRPr lang="en-US" dirty="0">
              <a:solidFill>
                <a:srgbClr val="FF0000"/>
              </a:solidFill>
            </a:endParaRPr>
          </a:p>
        </p:txBody>
      </p:sp>
      <p:sp>
        <p:nvSpPr>
          <p:cNvPr id="18" name="TextBox 17"/>
          <p:cNvSpPr txBox="1"/>
          <p:nvPr/>
        </p:nvSpPr>
        <p:spPr>
          <a:xfrm>
            <a:off x="10043921" y="4130135"/>
            <a:ext cx="1693069" cy="369332"/>
          </a:xfrm>
          <a:prstGeom prst="rect">
            <a:avLst/>
          </a:prstGeom>
          <a:noFill/>
        </p:spPr>
        <p:txBody>
          <a:bodyPr wrap="square" rtlCol="0">
            <a:spAutoFit/>
          </a:bodyPr>
          <a:lstStyle/>
          <a:p>
            <a:r>
              <a:rPr lang="en-US" dirty="0" smtClean="0">
                <a:solidFill>
                  <a:srgbClr val="FF0000"/>
                </a:solidFill>
              </a:rPr>
              <a:t>Persian</a:t>
            </a:r>
            <a:endParaRPr lang="en-US" dirty="0">
              <a:solidFill>
                <a:srgbClr val="FF0000"/>
              </a:solidFill>
            </a:endParaRPr>
          </a:p>
        </p:txBody>
      </p:sp>
      <p:sp>
        <p:nvSpPr>
          <p:cNvPr id="19" name="TextBox 18"/>
          <p:cNvSpPr txBox="1"/>
          <p:nvPr/>
        </p:nvSpPr>
        <p:spPr>
          <a:xfrm>
            <a:off x="3113484" y="3750586"/>
            <a:ext cx="1693069" cy="369332"/>
          </a:xfrm>
          <a:prstGeom prst="rect">
            <a:avLst/>
          </a:prstGeom>
          <a:noFill/>
        </p:spPr>
        <p:txBody>
          <a:bodyPr wrap="square" rtlCol="0">
            <a:spAutoFit/>
          </a:bodyPr>
          <a:lstStyle/>
          <a:p>
            <a:r>
              <a:rPr lang="en-US" dirty="0" smtClean="0">
                <a:solidFill>
                  <a:srgbClr val="FF0000"/>
                </a:solidFill>
              </a:rPr>
              <a:t>Greek</a:t>
            </a:r>
            <a:endParaRPr lang="en-US" dirty="0">
              <a:solidFill>
                <a:srgbClr val="FF0000"/>
              </a:solidFill>
            </a:endParaRPr>
          </a:p>
        </p:txBody>
      </p:sp>
      <p:sp>
        <p:nvSpPr>
          <p:cNvPr id="20" name="TextBox 19"/>
          <p:cNvSpPr txBox="1"/>
          <p:nvPr/>
        </p:nvSpPr>
        <p:spPr>
          <a:xfrm>
            <a:off x="974455" y="5883118"/>
            <a:ext cx="1693069" cy="369332"/>
          </a:xfrm>
          <a:prstGeom prst="rect">
            <a:avLst/>
          </a:prstGeom>
          <a:noFill/>
        </p:spPr>
        <p:txBody>
          <a:bodyPr wrap="square" rtlCol="0">
            <a:spAutoFit/>
          </a:bodyPr>
          <a:lstStyle/>
          <a:p>
            <a:r>
              <a:rPr lang="en-US" dirty="0" smtClean="0">
                <a:solidFill>
                  <a:srgbClr val="FF0000"/>
                </a:solidFill>
              </a:rPr>
              <a:t>Polish</a:t>
            </a:r>
            <a:endParaRPr lang="en-US" dirty="0">
              <a:solidFill>
                <a:srgbClr val="FF0000"/>
              </a:solidFill>
            </a:endParaRPr>
          </a:p>
        </p:txBody>
      </p:sp>
      <p:sp>
        <p:nvSpPr>
          <p:cNvPr id="21" name="TextBox 20"/>
          <p:cNvSpPr txBox="1"/>
          <p:nvPr/>
        </p:nvSpPr>
        <p:spPr>
          <a:xfrm>
            <a:off x="10281713" y="5601295"/>
            <a:ext cx="1693069" cy="369332"/>
          </a:xfrm>
          <a:prstGeom prst="rect">
            <a:avLst/>
          </a:prstGeom>
          <a:noFill/>
        </p:spPr>
        <p:txBody>
          <a:bodyPr wrap="square" rtlCol="0">
            <a:spAutoFit/>
          </a:bodyPr>
          <a:lstStyle/>
          <a:p>
            <a:r>
              <a:rPr lang="en-US" dirty="0" smtClean="0">
                <a:solidFill>
                  <a:srgbClr val="FF0000"/>
                </a:solidFill>
              </a:rPr>
              <a:t>Arabic</a:t>
            </a:r>
            <a:endParaRPr lang="en-US" dirty="0">
              <a:solidFill>
                <a:srgbClr val="FF0000"/>
              </a:solidFill>
            </a:endParaRPr>
          </a:p>
        </p:txBody>
      </p:sp>
      <p:sp>
        <p:nvSpPr>
          <p:cNvPr id="22" name="TextBox 21"/>
          <p:cNvSpPr txBox="1"/>
          <p:nvPr/>
        </p:nvSpPr>
        <p:spPr>
          <a:xfrm>
            <a:off x="6390942" y="4331910"/>
            <a:ext cx="1693069" cy="369332"/>
          </a:xfrm>
          <a:prstGeom prst="rect">
            <a:avLst/>
          </a:prstGeom>
          <a:noFill/>
        </p:spPr>
        <p:txBody>
          <a:bodyPr wrap="square" rtlCol="0">
            <a:spAutoFit/>
          </a:bodyPr>
          <a:lstStyle/>
          <a:p>
            <a:r>
              <a:rPr lang="en-US" dirty="0" smtClean="0">
                <a:solidFill>
                  <a:srgbClr val="FF0000"/>
                </a:solidFill>
              </a:rPr>
              <a:t>Hebrew</a:t>
            </a:r>
            <a:endParaRPr lang="en-US" dirty="0">
              <a:solidFill>
                <a:srgbClr val="FF0000"/>
              </a:solidFill>
            </a:endParaRPr>
          </a:p>
        </p:txBody>
      </p:sp>
      <p:sp>
        <p:nvSpPr>
          <p:cNvPr id="23" name="TextBox 22"/>
          <p:cNvSpPr txBox="1"/>
          <p:nvPr/>
        </p:nvSpPr>
        <p:spPr>
          <a:xfrm>
            <a:off x="8616029" y="6299060"/>
            <a:ext cx="3081337" cy="369332"/>
          </a:xfrm>
          <a:prstGeom prst="rect">
            <a:avLst/>
          </a:prstGeom>
          <a:noFill/>
        </p:spPr>
        <p:txBody>
          <a:bodyPr wrap="square" rtlCol="0">
            <a:spAutoFit/>
          </a:bodyPr>
          <a:lstStyle/>
          <a:p>
            <a:r>
              <a:rPr lang="en-US" i="1" dirty="0" smtClean="0"/>
              <a:t>Source: www.census.gov</a:t>
            </a:r>
            <a:endParaRPr lang="en-US" i="1" dirty="0"/>
          </a:p>
        </p:txBody>
      </p:sp>
    </p:spTree>
    <p:extLst>
      <p:ext uri="{BB962C8B-B14F-4D97-AF65-F5344CB8AC3E}">
        <p14:creationId xmlns:p14="http://schemas.microsoft.com/office/powerpoint/2010/main" val="16777857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741061"/>
          </a:xfrm>
        </p:spPr>
        <p:txBody>
          <a:bodyPr>
            <a:normAutofit/>
          </a:bodyPr>
          <a:lstStyle/>
          <a:p>
            <a:pPr marL="0" indent="0">
              <a:buNone/>
            </a:pPr>
            <a:r>
              <a:rPr lang="en-US" dirty="0" smtClean="0"/>
              <a:t>Fill in the blanks so that both phrases make sense!</a:t>
            </a:r>
          </a:p>
        </p:txBody>
      </p:sp>
      <p:sp>
        <p:nvSpPr>
          <p:cNvPr id="5" name="TextBox 4"/>
          <p:cNvSpPr txBox="1"/>
          <p:nvPr/>
        </p:nvSpPr>
        <p:spPr>
          <a:xfrm>
            <a:off x="1792091" y="2080592"/>
            <a:ext cx="8044069" cy="2554545"/>
          </a:xfrm>
          <a:prstGeom prst="rect">
            <a:avLst/>
          </a:prstGeom>
          <a:noFill/>
        </p:spPr>
        <p:txBody>
          <a:bodyPr wrap="square" rtlCol="0">
            <a:spAutoFit/>
          </a:bodyPr>
          <a:lstStyle/>
          <a:p>
            <a:pPr algn="ctr"/>
            <a:r>
              <a:rPr lang="en-US" sz="3200" dirty="0" smtClean="0">
                <a:solidFill>
                  <a:srgbClr val="FF0000"/>
                </a:solidFill>
              </a:rPr>
              <a:t>CREDIT</a:t>
            </a:r>
            <a:r>
              <a:rPr lang="en-US" sz="3200" dirty="0">
                <a:solidFill>
                  <a:srgbClr val="FF0000"/>
                </a:solidFill>
              </a:rPr>
              <a:t> </a:t>
            </a:r>
            <a:r>
              <a:rPr lang="en-US" sz="3200" dirty="0" smtClean="0">
                <a:solidFill>
                  <a:srgbClr val="FF0000"/>
                </a:solidFill>
              </a:rPr>
              <a:t>  _ _ _ _   GAME</a:t>
            </a:r>
          </a:p>
          <a:p>
            <a:pPr algn="ctr"/>
            <a:endParaRPr lang="en-US" sz="3200" dirty="0">
              <a:solidFill>
                <a:srgbClr val="FF0000"/>
              </a:solidFill>
            </a:endParaRPr>
          </a:p>
          <a:p>
            <a:pPr algn="ctr"/>
            <a:r>
              <a:rPr lang="en-US" sz="3200" dirty="0" smtClean="0">
                <a:solidFill>
                  <a:srgbClr val="FF0000"/>
                </a:solidFill>
              </a:rPr>
              <a:t>ICE   _ _ _ _ _   CHEESE</a:t>
            </a:r>
          </a:p>
          <a:p>
            <a:pPr algn="ctr"/>
            <a:endParaRPr lang="en-US" sz="3200" dirty="0">
              <a:solidFill>
                <a:srgbClr val="FF0000"/>
              </a:solidFill>
            </a:endParaRPr>
          </a:p>
          <a:p>
            <a:pPr algn="ctr"/>
            <a:r>
              <a:rPr lang="en-US" sz="3200" dirty="0" smtClean="0">
                <a:solidFill>
                  <a:srgbClr val="FF0000"/>
                </a:solidFill>
              </a:rPr>
              <a:t>COUCH   _ _ _ _ _ _</a:t>
            </a:r>
            <a:r>
              <a:rPr lang="en-US" sz="3200" dirty="0">
                <a:solidFill>
                  <a:srgbClr val="FF0000"/>
                </a:solidFill>
              </a:rPr>
              <a:t> </a:t>
            </a:r>
            <a:r>
              <a:rPr lang="en-US" sz="3200" dirty="0" smtClean="0">
                <a:solidFill>
                  <a:srgbClr val="FF0000"/>
                </a:solidFill>
              </a:rPr>
              <a:t>  CHIP</a:t>
            </a:r>
            <a:endParaRPr lang="en-US" sz="3200" dirty="0">
              <a:solidFill>
                <a:srgbClr val="FF0000"/>
              </a:solidFill>
            </a:endParaRPr>
          </a:p>
        </p:txBody>
      </p:sp>
      <p:sp>
        <p:nvSpPr>
          <p:cNvPr id="2" name="Rectangle 1"/>
          <p:cNvSpPr/>
          <p:nvPr/>
        </p:nvSpPr>
        <p:spPr>
          <a:xfrm rot="19720768">
            <a:off x="1015731" y="1733266"/>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7" name="Rectangle 6"/>
          <p:cNvSpPr/>
          <p:nvPr/>
        </p:nvSpPr>
        <p:spPr>
          <a:xfrm rot="1423708">
            <a:off x="9131597" y="4483445"/>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8" name="Rectangle 7"/>
          <p:cNvSpPr/>
          <p:nvPr/>
        </p:nvSpPr>
        <p:spPr>
          <a:xfrm rot="1057864">
            <a:off x="8963810" y="421686"/>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9" name="TextBox 8"/>
          <p:cNvSpPr txBox="1"/>
          <p:nvPr/>
        </p:nvSpPr>
        <p:spPr>
          <a:xfrm>
            <a:off x="5322094" y="2141155"/>
            <a:ext cx="1550193" cy="461665"/>
          </a:xfrm>
          <a:prstGeom prst="rect">
            <a:avLst/>
          </a:prstGeom>
          <a:noFill/>
        </p:spPr>
        <p:txBody>
          <a:bodyPr wrap="square" rtlCol="0">
            <a:spAutoFit/>
          </a:bodyPr>
          <a:lstStyle/>
          <a:p>
            <a:r>
              <a:rPr lang="en-US" sz="2400" dirty="0" smtClean="0">
                <a:solidFill>
                  <a:srgbClr val="3E72F4"/>
                </a:solidFill>
              </a:rPr>
              <a:t>C A R D</a:t>
            </a:r>
            <a:endParaRPr lang="en-US" sz="2400" dirty="0">
              <a:solidFill>
                <a:srgbClr val="3E72F4"/>
              </a:solidFill>
            </a:endParaRPr>
          </a:p>
        </p:txBody>
      </p:sp>
      <p:sp>
        <p:nvSpPr>
          <p:cNvPr id="10" name="TextBox 9"/>
          <p:cNvSpPr txBox="1"/>
          <p:nvPr/>
        </p:nvSpPr>
        <p:spPr>
          <a:xfrm>
            <a:off x="4574380" y="3109723"/>
            <a:ext cx="1854993" cy="461665"/>
          </a:xfrm>
          <a:prstGeom prst="rect">
            <a:avLst/>
          </a:prstGeom>
          <a:noFill/>
        </p:spPr>
        <p:txBody>
          <a:bodyPr wrap="square" rtlCol="0">
            <a:spAutoFit/>
          </a:bodyPr>
          <a:lstStyle/>
          <a:p>
            <a:r>
              <a:rPr lang="en-US" sz="2400" dirty="0" smtClean="0">
                <a:solidFill>
                  <a:srgbClr val="3E72F4"/>
                </a:solidFill>
              </a:rPr>
              <a:t>C R E A M</a:t>
            </a:r>
            <a:endParaRPr lang="en-US" sz="2400" dirty="0">
              <a:solidFill>
                <a:srgbClr val="3E72F4"/>
              </a:solidFill>
            </a:endParaRPr>
          </a:p>
        </p:txBody>
      </p:sp>
      <p:sp>
        <p:nvSpPr>
          <p:cNvPr id="11" name="TextBox 10"/>
          <p:cNvSpPr txBox="1"/>
          <p:nvPr/>
        </p:nvSpPr>
        <p:spPr>
          <a:xfrm>
            <a:off x="5197077" y="4109254"/>
            <a:ext cx="1800225" cy="461665"/>
          </a:xfrm>
          <a:prstGeom prst="rect">
            <a:avLst/>
          </a:prstGeom>
          <a:noFill/>
        </p:spPr>
        <p:txBody>
          <a:bodyPr wrap="square" rtlCol="0">
            <a:spAutoFit/>
          </a:bodyPr>
          <a:lstStyle/>
          <a:p>
            <a:r>
              <a:rPr lang="en-US" sz="2400" dirty="0" smtClean="0">
                <a:solidFill>
                  <a:srgbClr val="3E72F4"/>
                </a:solidFill>
              </a:rPr>
              <a:t>P O T A T O</a:t>
            </a:r>
            <a:endParaRPr lang="en-US" sz="2400" dirty="0">
              <a:solidFill>
                <a:srgbClr val="3E72F4"/>
              </a:solidFill>
            </a:endParaRPr>
          </a:p>
        </p:txBody>
      </p:sp>
      <p:sp>
        <p:nvSpPr>
          <p:cNvPr id="12" name="TextBox 11"/>
          <p:cNvSpPr txBox="1"/>
          <p:nvPr/>
        </p:nvSpPr>
        <p:spPr>
          <a:xfrm>
            <a:off x="9018103" y="6299060"/>
            <a:ext cx="2500670" cy="369332"/>
          </a:xfrm>
          <a:prstGeom prst="rect">
            <a:avLst/>
          </a:prstGeom>
          <a:noFill/>
        </p:spPr>
        <p:txBody>
          <a:bodyPr wrap="square" rtlCol="0">
            <a:spAutoFit/>
          </a:bodyPr>
          <a:lstStyle/>
          <a:p>
            <a:r>
              <a:rPr lang="en-US" i="1" dirty="0" smtClean="0"/>
              <a:t>Source:  Patrick </a:t>
            </a:r>
            <a:r>
              <a:rPr lang="en-US" i="1" dirty="0" err="1" smtClean="0"/>
              <a:t>Littell</a:t>
            </a:r>
            <a:endParaRPr lang="en-US" i="1" dirty="0"/>
          </a:p>
        </p:txBody>
      </p:sp>
    </p:spTree>
    <p:extLst>
      <p:ext uri="{BB962C8B-B14F-4D97-AF65-F5344CB8AC3E}">
        <p14:creationId xmlns:p14="http://schemas.microsoft.com/office/powerpoint/2010/main" val="248559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69848" y="1909310"/>
            <a:ext cx="10644188" cy="646331"/>
          </a:xfrm>
          <a:prstGeom prst="rect">
            <a:avLst/>
          </a:prstGeom>
          <a:noFill/>
        </p:spPr>
        <p:txBody>
          <a:bodyPr wrap="square" rtlCol="0">
            <a:spAutoFit/>
          </a:bodyPr>
          <a:lstStyle/>
          <a:p>
            <a:r>
              <a:rPr lang="en-US" dirty="0" smtClean="0"/>
              <a:t>Sometimes, a computer </a:t>
            </a:r>
            <a:r>
              <a:rPr lang="en-US" dirty="0" smtClean="0">
                <a:solidFill>
                  <a:srgbClr val="FF0000"/>
                </a:solidFill>
              </a:rPr>
              <a:t>can’t be sure </a:t>
            </a:r>
            <a:r>
              <a:rPr lang="en-US" dirty="0" smtClean="0"/>
              <a:t>what word we just said, or which version of a translation is the right one. But how do you teach a machine to guess, and guess well?!</a:t>
            </a:r>
            <a:endParaRPr lang="en-US" dirty="0"/>
          </a:p>
        </p:txBody>
      </p:sp>
      <p:sp>
        <p:nvSpPr>
          <p:cNvPr id="10" name="TextBox 9"/>
          <p:cNvSpPr txBox="1"/>
          <p:nvPr/>
        </p:nvSpPr>
        <p:spPr>
          <a:xfrm>
            <a:off x="1069848" y="5001483"/>
            <a:ext cx="10644188" cy="1200329"/>
          </a:xfrm>
          <a:prstGeom prst="rect">
            <a:avLst/>
          </a:prstGeom>
          <a:noFill/>
        </p:spPr>
        <p:txBody>
          <a:bodyPr wrap="square" rtlCol="0">
            <a:spAutoFit/>
          </a:bodyPr>
          <a:lstStyle/>
          <a:p>
            <a:r>
              <a:rPr lang="en-US" dirty="0" smtClean="0"/>
              <a:t>Unfortunately, even when each word in the chain makes sense with the word before it, the whole chain can end up being </a:t>
            </a:r>
            <a:r>
              <a:rPr lang="en-US" dirty="0" smtClean="0">
                <a:solidFill>
                  <a:srgbClr val="FF0000"/>
                </a:solidFill>
              </a:rPr>
              <a:t>gibberish</a:t>
            </a:r>
            <a:r>
              <a:rPr lang="en-US" dirty="0" smtClean="0"/>
              <a:t>! Linguists and computer scientists are working to ‘teach’ computers better ways to guess words, and in the meantime we can enjoy all the </a:t>
            </a:r>
            <a:r>
              <a:rPr lang="en-US" dirty="0" smtClean="0">
                <a:solidFill>
                  <a:srgbClr val="FF0000"/>
                </a:solidFill>
              </a:rPr>
              <a:t>funny mistakes </a:t>
            </a:r>
            <a:r>
              <a:rPr lang="en-US" dirty="0" smtClean="0"/>
              <a:t>computers make.</a:t>
            </a:r>
            <a:endParaRPr lang="en-US" dirty="0"/>
          </a:p>
        </p:txBody>
      </p:sp>
      <p:sp>
        <p:nvSpPr>
          <p:cNvPr id="11" name="TextBox 10"/>
          <p:cNvSpPr txBox="1"/>
          <p:nvPr/>
        </p:nvSpPr>
        <p:spPr>
          <a:xfrm>
            <a:off x="2977229" y="3980319"/>
            <a:ext cx="6829425" cy="584775"/>
          </a:xfrm>
          <a:prstGeom prst="rect">
            <a:avLst/>
          </a:prstGeom>
          <a:noFill/>
        </p:spPr>
        <p:txBody>
          <a:bodyPr wrap="square" rtlCol="0">
            <a:spAutoFit/>
          </a:bodyPr>
          <a:lstStyle/>
          <a:p>
            <a:pPr algn="ctr"/>
            <a:r>
              <a:rPr lang="en-US" sz="3200" dirty="0" smtClean="0">
                <a:solidFill>
                  <a:srgbClr val="FF0000"/>
                </a:solidFill>
              </a:rPr>
              <a:t>COUCH    POTATO    CHIP</a:t>
            </a:r>
            <a:endParaRPr lang="en-US" sz="3200" dirty="0">
              <a:solidFill>
                <a:srgbClr val="FF0000"/>
              </a:solidFill>
            </a:endParaRPr>
          </a:p>
        </p:txBody>
      </p:sp>
      <p:sp>
        <p:nvSpPr>
          <p:cNvPr id="12" name="Rectangle 11"/>
          <p:cNvSpPr/>
          <p:nvPr/>
        </p:nvSpPr>
        <p:spPr>
          <a:xfrm>
            <a:off x="3443288" y="3843338"/>
            <a:ext cx="4236243" cy="900112"/>
          </a:xfrm>
          <a:prstGeom prst="rect">
            <a:avLst/>
          </a:prstGeom>
          <a:noFill/>
          <a:ln w="38100">
            <a:solidFill>
              <a:srgbClr val="3E72F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p:cNvSpPr/>
          <p:nvPr/>
        </p:nvSpPr>
        <p:spPr>
          <a:xfrm>
            <a:off x="5631657" y="3837444"/>
            <a:ext cx="4236243" cy="900112"/>
          </a:xfrm>
          <a:prstGeom prst="rect">
            <a:avLst/>
          </a:prstGeom>
          <a:noFill/>
          <a:ln w="38100">
            <a:solidFill>
              <a:srgbClr val="3E72F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126798" y="3869650"/>
            <a:ext cx="850431" cy="867906"/>
          </a:xfrm>
          <a:prstGeom prst="rect">
            <a:avLst/>
          </a:prstGeom>
        </p:spPr>
      </p:pic>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0277817" y="3853547"/>
            <a:ext cx="850431" cy="867906"/>
          </a:xfrm>
          <a:prstGeom prst="rect">
            <a:avLst/>
          </a:prstGeom>
        </p:spPr>
      </p:pic>
      <p:sp>
        <p:nvSpPr>
          <p:cNvPr id="17" name="Rounded Rectangle 16"/>
          <p:cNvSpPr/>
          <p:nvPr/>
        </p:nvSpPr>
        <p:spPr>
          <a:xfrm>
            <a:off x="661851" y="3869650"/>
            <a:ext cx="2315378" cy="867906"/>
          </a:xfrm>
          <a:prstGeom prst="roundRect">
            <a:avLst/>
          </a:prstGeom>
          <a:solidFill>
            <a:srgbClr val="3E72F4"/>
          </a:solidFill>
          <a:ln>
            <a:solidFill>
              <a:srgbClr val="3E7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Looks good!</a:t>
            </a:r>
            <a:endParaRPr lang="en-US" b="1" dirty="0"/>
          </a:p>
        </p:txBody>
      </p:sp>
      <p:sp>
        <p:nvSpPr>
          <p:cNvPr id="13" name="TextBox 12"/>
          <p:cNvSpPr txBox="1"/>
          <p:nvPr/>
        </p:nvSpPr>
        <p:spPr>
          <a:xfrm>
            <a:off x="1076012" y="2555641"/>
            <a:ext cx="10644188" cy="923330"/>
          </a:xfrm>
          <a:prstGeom prst="rect">
            <a:avLst/>
          </a:prstGeom>
          <a:noFill/>
        </p:spPr>
        <p:txBody>
          <a:bodyPr wrap="square" rtlCol="0">
            <a:spAutoFit/>
          </a:bodyPr>
          <a:lstStyle/>
          <a:p>
            <a:r>
              <a:rPr lang="en-US" dirty="0" smtClean="0"/>
              <a:t>Computers guess words using </a:t>
            </a:r>
            <a:r>
              <a:rPr lang="en-US" dirty="0" smtClean="0">
                <a:solidFill>
                  <a:srgbClr val="FF0000"/>
                </a:solidFill>
              </a:rPr>
              <a:t>probabilities</a:t>
            </a:r>
            <a:r>
              <a:rPr lang="en-US" dirty="0" smtClean="0"/>
              <a:t>. The program ‘looks’ at the words before and after the mystery word, then creates a list of all possible words that could go in that blank. Then, it chooses the one that is the most probable with the word before it, and the word after it:</a:t>
            </a:r>
            <a:endParaRPr lang="en-US" dirty="0"/>
          </a:p>
        </p:txBody>
      </p:sp>
      <p:sp>
        <p:nvSpPr>
          <p:cNvPr id="18" name="Title 1"/>
          <p:cNvSpPr txBox="1">
            <a:spLocks/>
          </p:cNvSpPr>
          <p:nvPr/>
        </p:nvSpPr>
        <p:spPr>
          <a:xfrm>
            <a:off x="983584" y="638791"/>
            <a:ext cx="10179342" cy="990485"/>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How do computers ‘guess’ words?</a:t>
            </a:r>
            <a:br>
              <a:rPr lang="en-US" dirty="0" smtClean="0"/>
            </a:br>
            <a:r>
              <a:rPr lang="en-US" sz="2200" dirty="0" smtClean="0"/>
              <a:t>For speech recognition and computer translation</a:t>
            </a:r>
            <a:endParaRPr lang="en-US" sz="2700" dirty="0"/>
          </a:p>
        </p:txBody>
      </p:sp>
    </p:spTree>
    <p:extLst>
      <p:ext uri="{BB962C8B-B14F-4D97-AF65-F5344CB8AC3E}">
        <p14:creationId xmlns:p14="http://schemas.microsoft.com/office/powerpoint/2010/main" val="299135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20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4000"/>
                            </p:stCondLst>
                            <p:childTnLst>
                              <p:par>
                                <p:cTn id="13" presetID="9" presetClass="exit" presetSubtype="0" fill="hold" nodeType="afterEffect">
                                  <p:stCondLst>
                                    <p:cond delay="2000"/>
                                  </p:stCondLst>
                                  <p:childTnLst>
                                    <p:animEffect transition="out" filter="dissolv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par>
                          <p:cTn id="16" fill="hold">
                            <p:stCondLst>
                              <p:cond delay="6500"/>
                            </p:stCondLst>
                            <p:childTnLst>
                              <p:par>
                                <p:cTn id="17" presetID="9" presetClass="exit" presetSubtype="0" fill="hold" grpId="1" nodeType="afterEffect">
                                  <p:stCondLst>
                                    <p:cond delay="2000"/>
                                  </p:stCondLst>
                                  <p:childTnLst>
                                    <p:animEffect transition="out" filter="dissolve">
                                      <p:cBhvr>
                                        <p:cTn id="18" dur="1000"/>
                                        <p:tgtEl>
                                          <p:spTgt spid="12"/>
                                        </p:tgtEl>
                                      </p:cBhvr>
                                    </p:animEffect>
                                    <p:set>
                                      <p:cBhvr>
                                        <p:cTn id="19" dur="1" fill="hold">
                                          <p:stCondLst>
                                            <p:cond delay="999"/>
                                          </p:stCondLst>
                                        </p:cTn>
                                        <p:tgtEl>
                                          <p:spTgt spid="12"/>
                                        </p:tgtEl>
                                        <p:attrNameLst>
                                          <p:attrName>style.visibility</p:attrName>
                                        </p:attrNameLst>
                                      </p:cBhvr>
                                      <p:to>
                                        <p:strVal val="hidden"/>
                                      </p:to>
                                    </p:set>
                                  </p:childTnLst>
                                </p:cTn>
                              </p:par>
                            </p:childTnLst>
                          </p:cTn>
                        </p:par>
                        <p:par>
                          <p:cTn id="20" fill="hold">
                            <p:stCondLst>
                              <p:cond delay="9500"/>
                            </p:stCondLst>
                            <p:childTnLst>
                              <p:par>
                                <p:cTn id="21" presetID="10" presetClass="entr" presetSubtype="0" fill="hold" grpId="0" nodeType="afterEffect">
                                  <p:stCondLst>
                                    <p:cond delay="20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par>
                          <p:cTn id="24" fill="hold">
                            <p:stCondLst>
                              <p:cond delay="12500"/>
                            </p:stCondLst>
                            <p:childTnLst>
                              <p:par>
                                <p:cTn id="25" presetID="10" presetClass="entr" presetSubtype="0" fill="hold" nodeType="afterEffect">
                                  <p:stCondLst>
                                    <p:cond delay="20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childTnLst>
                                </p:cTn>
                              </p:par>
                            </p:childTnLst>
                          </p:cTn>
                        </p:par>
                        <p:par>
                          <p:cTn id="28" fill="hold">
                            <p:stCondLst>
                              <p:cond delay="15500"/>
                            </p:stCondLst>
                            <p:childTnLst>
                              <p:par>
                                <p:cTn id="29" presetID="9" presetClass="exit" presetSubtype="0" fill="hold" nodeType="afterEffect">
                                  <p:stCondLst>
                                    <p:cond delay="2000"/>
                                  </p:stCondLst>
                                  <p:childTnLst>
                                    <p:animEffect transition="out" filter="dissolv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par>
                          <p:cTn id="32" fill="hold">
                            <p:stCondLst>
                              <p:cond delay="18000"/>
                            </p:stCondLst>
                            <p:childTnLst>
                              <p:par>
                                <p:cTn id="33" presetID="9" presetClass="exit" presetSubtype="0" fill="hold" grpId="1" nodeType="afterEffect">
                                  <p:stCondLst>
                                    <p:cond delay="2000"/>
                                  </p:stCondLst>
                                  <p:childTnLst>
                                    <p:animEffect transition="out" filter="dissolve">
                                      <p:cBhvr>
                                        <p:cTn id="34" dur="1000"/>
                                        <p:tgtEl>
                                          <p:spTgt spid="14"/>
                                        </p:tgtEl>
                                      </p:cBhvr>
                                    </p:animEffect>
                                    <p:set>
                                      <p:cBhvr>
                                        <p:cTn id="35" dur="1" fill="hold">
                                          <p:stCondLst>
                                            <p:cond delay="999"/>
                                          </p:stCondLst>
                                        </p:cTn>
                                        <p:tgtEl>
                                          <p:spTgt spid="14"/>
                                        </p:tgtEl>
                                        <p:attrNameLst>
                                          <p:attrName>style.visibility</p:attrName>
                                        </p:attrNameLst>
                                      </p:cBhvr>
                                      <p:to>
                                        <p:strVal val="hidden"/>
                                      </p:to>
                                    </p:set>
                                  </p:childTnLst>
                                </p:cTn>
                              </p:par>
                            </p:childTnLst>
                          </p:cTn>
                        </p:par>
                        <p:par>
                          <p:cTn id="36" fill="hold">
                            <p:stCondLst>
                              <p:cond delay="21000"/>
                            </p:stCondLst>
                            <p:childTnLst>
                              <p:par>
                                <p:cTn id="37" presetID="10" presetClass="entr" presetSubtype="0" fill="hold" grpId="0" nodeType="afterEffect">
                                  <p:stCondLst>
                                    <p:cond delay="20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Computers Guess Words?</a:t>
            </a:r>
            <a:br>
              <a:rPr lang="en-US" dirty="0" smtClean="0"/>
            </a:br>
            <a:r>
              <a:rPr lang="en-US" sz="2000" dirty="0" smtClean="0"/>
              <a:t>For speech recognition and computer Translation</a:t>
            </a:r>
            <a:endParaRPr lang="en-US" sz="2000" dirty="0"/>
          </a:p>
        </p:txBody>
      </p:sp>
      <p:sp>
        <p:nvSpPr>
          <p:cNvPr id="4" name="Content Placeholder 3"/>
          <p:cNvSpPr txBox="1">
            <a:spLocks noGrp="1"/>
          </p:cNvSpPr>
          <p:nvPr>
            <p:ph idx="1"/>
          </p:nvPr>
        </p:nvSpPr>
        <p:spPr>
          <a:xfrm>
            <a:off x="1069848" y="2121408"/>
            <a:ext cx="10058400" cy="3356816"/>
          </a:xfrm>
          <a:prstGeom prst="rect">
            <a:avLst/>
          </a:prstGeom>
          <a:noFill/>
        </p:spPr>
        <p:txBody>
          <a:bodyPr wrap="square" rtlCol="0">
            <a:spAutoFit/>
          </a:bodyPr>
          <a:lstStyle/>
          <a:p>
            <a:r>
              <a:rPr lang="en-US" dirty="0" smtClean="0"/>
              <a:t>Let’s look at an example from a state-of-the-art computer translation system.  </a:t>
            </a:r>
          </a:p>
          <a:p>
            <a:pPr lvl="1"/>
            <a:r>
              <a:rPr lang="en-US" dirty="0" smtClean="0"/>
              <a:t>Supplied by Austin Matthews.  </a:t>
            </a:r>
          </a:p>
          <a:p>
            <a:r>
              <a:rPr lang="en-US" dirty="0" smtClean="0"/>
              <a:t>The red parts of the sentence are each ok on their own, but together they make a grammatical error:  </a:t>
            </a:r>
          </a:p>
          <a:p>
            <a:pPr marL="0" indent="0">
              <a:buNone/>
            </a:pPr>
            <a:endParaRPr lang="en-US" dirty="0" smtClean="0"/>
          </a:p>
          <a:p>
            <a:pPr lvl="1"/>
            <a:r>
              <a:rPr lang="en-US" dirty="0" smtClean="0">
                <a:solidFill>
                  <a:srgbClr val="FF0000"/>
                </a:solidFill>
              </a:rPr>
              <a:t>the </a:t>
            </a:r>
            <a:r>
              <a:rPr lang="en-US" dirty="0">
                <a:solidFill>
                  <a:srgbClr val="FF0000"/>
                </a:solidFill>
              </a:rPr>
              <a:t>curriculum will be </a:t>
            </a:r>
            <a:r>
              <a:rPr lang="en-US" dirty="0" smtClean="0">
                <a:solidFill>
                  <a:srgbClr val="FF0000"/>
                </a:solidFill>
              </a:rPr>
              <a:t>more </a:t>
            </a:r>
            <a:r>
              <a:rPr lang="en-US" dirty="0"/>
              <a:t>emphasis on " real life " </a:t>
            </a:r>
            <a:r>
              <a:rPr lang="en-US" dirty="0" smtClean="0"/>
              <a:t>problems.</a:t>
            </a:r>
          </a:p>
          <a:p>
            <a:pPr lvl="2"/>
            <a:r>
              <a:rPr lang="en-US" dirty="0" smtClean="0"/>
              <a:t>Compare to:  </a:t>
            </a:r>
            <a:r>
              <a:rPr lang="en-US" dirty="0" smtClean="0">
                <a:solidFill>
                  <a:srgbClr val="FF0000"/>
                </a:solidFill>
              </a:rPr>
              <a:t>the curriculum will be more </a:t>
            </a:r>
            <a:r>
              <a:rPr lang="en-US" dirty="0" smtClean="0"/>
              <a:t>advanced. </a:t>
            </a:r>
          </a:p>
          <a:p>
            <a:pPr marL="548640" lvl="2" indent="0">
              <a:buNone/>
            </a:pPr>
            <a:endParaRPr lang="en-US" dirty="0" smtClean="0"/>
          </a:p>
          <a:p>
            <a:pPr lvl="1"/>
            <a:r>
              <a:rPr lang="en-US" dirty="0"/>
              <a:t>the curriculum </a:t>
            </a:r>
            <a:r>
              <a:rPr lang="en-US" dirty="0">
                <a:solidFill>
                  <a:srgbClr val="FF0000"/>
                </a:solidFill>
              </a:rPr>
              <a:t>will be more emphasis on </a:t>
            </a:r>
            <a:r>
              <a:rPr lang="en-US" dirty="0"/>
              <a:t>" real life " problems</a:t>
            </a:r>
            <a:r>
              <a:rPr lang="en-US" dirty="0" smtClean="0"/>
              <a:t>.</a:t>
            </a:r>
          </a:p>
          <a:p>
            <a:pPr lvl="2"/>
            <a:r>
              <a:rPr lang="en-US" dirty="0" smtClean="0"/>
              <a:t>Compare to:  the solution </a:t>
            </a:r>
            <a:r>
              <a:rPr lang="en-US" dirty="0" smtClean="0">
                <a:solidFill>
                  <a:srgbClr val="FF0000"/>
                </a:solidFill>
              </a:rPr>
              <a:t>will be more emphasis on </a:t>
            </a:r>
            <a:r>
              <a:rPr lang="en-US" dirty="0" smtClean="0"/>
              <a:t>real life problems. </a:t>
            </a:r>
            <a:endParaRPr lang="en-US" dirty="0"/>
          </a:p>
        </p:txBody>
      </p:sp>
    </p:spTree>
    <p:extLst>
      <p:ext uri="{BB962C8B-B14F-4D97-AF65-F5344CB8AC3E}">
        <p14:creationId xmlns:p14="http://schemas.microsoft.com/office/powerpoint/2010/main" val="3308911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English is written left-to-right, but not all languages are!</a:t>
            </a:r>
            <a:br>
              <a:rPr lang="en-US" sz="2800" dirty="0" smtClean="0"/>
            </a:br>
            <a:r>
              <a:rPr lang="en-US" sz="2800" dirty="0" smtClean="0"/>
              <a:t/>
            </a:r>
            <a:br>
              <a:rPr lang="en-US" sz="2800" dirty="0" smtClean="0"/>
            </a:br>
            <a:r>
              <a:rPr lang="en-US" sz="2800" dirty="0" smtClean="0">
                <a:solidFill>
                  <a:srgbClr val="FF0000"/>
                </a:solidFill>
              </a:rPr>
              <a:t>Arabic</a:t>
            </a:r>
            <a:r>
              <a:rPr lang="en-US" sz="2800" dirty="0" smtClean="0"/>
              <a:t> is written right-to-left:</a:t>
            </a:r>
          </a:p>
          <a:p>
            <a:pPr marL="0" indent="0">
              <a:buNone/>
            </a:pPr>
            <a:endParaRPr lang="en-US" sz="2800" dirty="0"/>
          </a:p>
          <a:p>
            <a:pPr marL="0" indent="0">
              <a:buNone/>
            </a:pPr>
            <a:endParaRPr lang="en-US" sz="2800" dirty="0" smtClean="0"/>
          </a:p>
          <a:p>
            <a:pPr marL="0" indent="0">
              <a:buNone/>
            </a:pPr>
            <a:endParaRPr lang="en-US" sz="2800" dirty="0" smtClean="0"/>
          </a:p>
          <a:p>
            <a:pPr marL="0" indent="0">
              <a:buNone/>
            </a:pPr>
            <a:r>
              <a:rPr lang="en-US" sz="2800" dirty="0" smtClean="0"/>
              <a:t>And </a:t>
            </a:r>
            <a:r>
              <a:rPr lang="en-US" sz="2800" dirty="0" smtClean="0">
                <a:solidFill>
                  <a:srgbClr val="FF0000"/>
                </a:solidFill>
              </a:rPr>
              <a:t>Mongolian</a:t>
            </a:r>
            <a:r>
              <a:rPr lang="en-US" sz="2800" dirty="0" smtClean="0"/>
              <a:t> is written up-to-down!</a:t>
            </a:r>
            <a:endParaRPr lang="en-US" sz="2800" dirty="0"/>
          </a:p>
        </p:txBody>
      </p:sp>
      <p:pic>
        <p:nvPicPr>
          <p:cNvPr id="1028" name="Picture 4" descr="File:Arabic albayancalligraphy.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030" y="3755087"/>
            <a:ext cx="1779588" cy="783434"/>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4964909" y="3918275"/>
            <a:ext cx="1207292" cy="45705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File:Mongol khel.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2063" y="4427795"/>
            <a:ext cx="1080805" cy="1972469"/>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9251157" y="4641838"/>
            <a:ext cx="500062" cy="13874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4753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1231393"/>
          </a:xfrm>
        </p:spPr>
        <p:txBody>
          <a:bodyPr>
            <a:normAutofit/>
          </a:bodyPr>
          <a:lstStyle/>
          <a:p>
            <a:pPr marL="0" indent="0">
              <a:buNone/>
            </a:pPr>
            <a:r>
              <a:rPr lang="en-US" dirty="0" smtClean="0">
                <a:solidFill>
                  <a:srgbClr val="FF0000"/>
                </a:solidFill>
              </a:rPr>
              <a:t>Maori</a:t>
            </a:r>
            <a:r>
              <a:rPr lang="en-US" dirty="0" smtClean="0"/>
              <a:t> is a language spoken by the aboriginal (native) people of New Zealand. Some words in Maori, called</a:t>
            </a:r>
            <a:r>
              <a:rPr lang="en-US" dirty="0" smtClean="0">
                <a:solidFill>
                  <a:srgbClr val="FF0000"/>
                </a:solidFill>
              </a:rPr>
              <a:t> loanwords</a:t>
            </a:r>
            <a:r>
              <a:rPr lang="en-US" dirty="0" smtClean="0"/>
              <a:t>, are “borrowed” from English. </a:t>
            </a:r>
          </a:p>
          <a:p>
            <a:pPr marL="0" indent="0">
              <a:buNone/>
            </a:pPr>
            <a:r>
              <a:rPr lang="en-US" dirty="0" smtClean="0"/>
              <a:t>Can you match each loanword to its picture?</a:t>
            </a:r>
          </a:p>
        </p:txBody>
      </p:sp>
      <p:sp>
        <p:nvSpPr>
          <p:cNvPr id="4" name="TextBox 3"/>
          <p:cNvSpPr txBox="1"/>
          <p:nvPr/>
        </p:nvSpPr>
        <p:spPr>
          <a:xfrm>
            <a:off x="1199321" y="2299252"/>
            <a:ext cx="1106558" cy="461665"/>
          </a:xfrm>
          <a:prstGeom prst="rect">
            <a:avLst/>
          </a:prstGeom>
          <a:noFill/>
        </p:spPr>
        <p:txBody>
          <a:bodyPr wrap="square" rtlCol="0">
            <a:spAutoFit/>
          </a:bodyPr>
          <a:lstStyle/>
          <a:p>
            <a:r>
              <a:rPr lang="en-US" sz="2400" b="1" dirty="0" err="1" smtClean="0">
                <a:latin typeface="Corbel" panose="020B0503020204020204" pitchFamily="34" charset="0"/>
              </a:rPr>
              <a:t>haama</a:t>
            </a:r>
            <a:endParaRPr lang="en-US" b="1" dirty="0" smtClean="0">
              <a:latin typeface="Corbel" panose="020B0503020204020204" pitchFamily="34" charset="0"/>
            </a:endParaRPr>
          </a:p>
        </p:txBody>
      </p:sp>
      <p:sp>
        <p:nvSpPr>
          <p:cNvPr id="6" name="TextBox 5"/>
          <p:cNvSpPr txBox="1"/>
          <p:nvPr/>
        </p:nvSpPr>
        <p:spPr>
          <a:xfrm>
            <a:off x="3829877" y="2332382"/>
            <a:ext cx="1106558" cy="461665"/>
          </a:xfrm>
          <a:prstGeom prst="rect">
            <a:avLst/>
          </a:prstGeom>
          <a:noFill/>
        </p:spPr>
        <p:txBody>
          <a:bodyPr wrap="square" rtlCol="0">
            <a:spAutoFit/>
          </a:bodyPr>
          <a:lstStyle/>
          <a:p>
            <a:r>
              <a:rPr lang="en-US" sz="2400" b="1" dirty="0" err="1" smtClean="0">
                <a:latin typeface="Corbel" panose="020B0503020204020204" pitchFamily="34" charset="0"/>
              </a:rPr>
              <a:t>haapa</a:t>
            </a:r>
            <a:endParaRPr lang="en-US" b="1" dirty="0" smtClean="0">
              <a:latin typeface="Corbel" panose="020B0503020204020204" pitchFamily="34" charset="0"/>
            </a:endParaRPr>
          </a:p>
        </p:txBody>
      </p:sp>
      <p:sp>
        <p:nvSpPr>
          <p:cNvPr id="7" name="TextBox 6"/>
          <p:cNvSpPr txBox="1"/>
          <p:nvPr/>
        </p:nvSpPr>
        <p:spPr>
          <a:xfrm>
            <a:off x="6460433" y="2299252"/>
            <a:ext cx="1133063" cy="461665"/>
          </a:xfrm>
          <a:prstGeom prst="rect">
            <a:avLst/>
          </a:prstGeom>
          <a:noFill/>
        </p:spPr>
        <p:txBody>
          <a:bodyPr wrap="square" rtlCol="0">
            <a:spAutoFit/>
          </a:bodyPr>
          <a:lstStyle/>
          <a:p>
            <a:r>
              <a:rPr lang="en-US" sz="2400" b="1" dirty="0" err="1" smtClean="0">
                <a:latin typeface="Corbel" panose="020B0503020204020204" pitchFamily="34" charset="0"/>
              </a:rPr>
              <a:t>waana</a:t>
            </a:r>
            <a:endParaRPr lang="en-US" b="1" dirty="0" smtClean="0">
              <a:latin typeface="Corbel" panose="020B0503020204020204" pitchFamily="34" charset="0"/>
            </a:endParaRPr>
          </a:p>
        </p:txBody>
      </p:sp>
      <p:sp>
        <p:nvSpPr>
          <p:cNvPr id="8" name="TextBox 7"/>
          <p:cNvSpPr txBox="1"/>
          <p:nvPr/>
        </p:nvSpPr>
        <p:spPr>
          <a:xfrm>
            <a:off x="9018103" y="2299252"/>
            <a:ext cx="1278836" cy="461665"/>
          </a:xfrm>
          <a:prstGeom prst="rect">
            <a:avLst/>
          </a:prstGeom>
          <a:noFill/>
        </p:spPr>
        <p:txBody>
          <a:bodyPr wrap="square" rtlCol="0">
            <a:spAutoFit/>
          </a:bodyPr>
          <a:lstStyle/>
          <a:p>
            <a:r>
              <a:rPr lang="en-US" sz="2400" b="1" dirty="0" err="1" smtClean="0">
                <a:latin typeface="Corbel" panose="020B0503020204020204" pitchFamily="34" charset="0"/>
              </a:rPr>
              <a:t>maati</a:t>
            </a:r>
            <a:endParaRPr lang="en-US" b="1" dirty="0" smtClean="0">
              <a:latin typeface="Corbel" panose="020B0503020204020204" pitchFamily="34" charset="0"/>
            </a:endParaRPr>
          </a:p>
        </p:txBody>
      </p:sp>
      <p:sp>
        <p:nvSpPr>
          <p:cNvPr id="14" name="TextBox 13"/>
          <p:cNvSpPr txBox="1"/>
          <p:nvPr/>
        </p:nvSpPr>
        <p:spPr>
          <a:xfrm>
            <a:off x="1087705" y="4101547"/>
            <a:ext cx="583096" cy="584775"/>
          </a:xfrm>
          <a:prstGeom prst="rect">
            <a:avLst/>
          </a:prstGeom>
          <a:noFill/>
        </p:spPr>
        <p:txBody>
          <a:bodyPr wrap="square" rtlCol="0">
            <a:spAutoFit/>
          </a:bodyPr>
          <a:lstStyle/>
          <a:p>
            <a:r>
              <a:rPr lang="en-US" sz="3200" b="1" dirty="0" smtClean="0">
                <a:solidFill>
                  <a:srgbClr val="FF0000"/>
                </a:solidFill>
              </a:rPr>
              <a:t>A</a:t>
            </a:r>
            <a:endParaRPr lang="en-US" sz="3200" b="1" dirty="0">
              <a:solidFill>
                <a:srgbClr val="FF0000"/>
              </a:solidFill>
            </a:endParaRPr>
          </a:p>
        </p:txBody>
      </p:sp>
      <p:sp>
        <p:nvSpPr>
          <p:cNvPr id="15" name="TextBox 14"/>
          <p:cNvSpPr txBox="1"/>
          <p:nvPr/>
        </p:nvSpPr>
        <p:spPr>
          <a:xfrm>
            <a:off x="3720201" y="4050589"/>
            <a:ext cx="583096" cy="584775"/>
          </a:xfrm>
          <a:prstGeom prst="rect">
            <a:avLst/>
          </a:prstGeom>
          <a:noFill/>
        </p:spPr>
        <p:txBody>
          <a:bodyPr wrap="square" rtlCol="0">
            <a:spAutoFit/>
          </a:bodyPr>
          <a:lstStyle/>
          <a:p>
            <a:r>
              <a:rPr lang="en-US" sz="3200" b="1" dirty="0">
                <a:solidFill>
                  <a:srgbClr val="FF0000"/>
                </a:solidFill>
              </a:rPr>
              <a:t>B</a:t>
            </a:r>
          </a:p>
        </p:txBody>
      </p:sp>
      <p:sp>
        <p:nvSpPr>
          <p:cNvPr id="16" name="TextBox 15"/>
          <p:cNvSpPr txBox="1"/>
          <p:nvPr/>
        </p:nvSpPr>
        <p:spPr>
          <a:xfrm>
            <a:off x="6352697" y="4100403"/>
            <a:ext cx="583096" cy="584775"/>
          </a:xfrm>
          <a:prstGeom prst="rect">
            <a:avLst/>
          </a:prstGeom>
          <a:noFill/>
        </p:spPr>
        <p:txBody>
          <a:bodyPr wrap="square" rtlCol="0">
            <a:spAutoFit/>
          </a:bodyPr>
          <a:lstStyle/>
          <a:p>
            <a:r>
              <a:rPr lang="en-US" sz="3200" b="1" dirty="0" smtClean="0">
                <a:solidFill>
                  <a:srgbClr val="FF0000"/>
                </a:solidFill>
              </a:rPr>
              <a:t>C</a:t>
            </a:r>
            <a:endParaRPr lang="en-US" sz="3200" b="1" dirty="0">
              <a:solidFill>
                <a:srgbClr val="FF0000"/>
              </a:solidFill>
            </a:endParaRPr>
          </a:p>
        </p:txBody>
      </p:sp>
      <p:sp>
        <p:nvSpPr>
          <p:cNvPr id="17" name="TextBox 16"/>
          <p:cNvSpPr txBox="1"/>
          <p:nvPr/>
        </p:nvSpPr>
        <p:spPr>
          <a:xfrm>
            <a:off x="9125810" y="4052877"/>
            <a:ext cx="583096" cy="584775"/>
          </a:xfrm>
          <a:prstGeom prst="rect">
            <a:avLst/>
          </a:prstGeom>
          <a:noFill/>
        </p:spPr>
        <p:txBody>
          <a:bodyPr wrap="square" rtlCol="0">
            <a:spAutoFit/>
          </a:bodyPr>
          <a:lstStyle/>
          <a:p>
            <a:r>
              <a:rPr lang="en-US" sz="3200" b="1" dirty="0">
                <a:solidFill>
                  <a:srgbClr val="FF0000"/>
                </a:solidFill>
              </a:rPr>
              <a:t>D</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6442" t="5795" r="36926" b="67411"/>
          <a:stretch/>
        </p:blipFill>
        <p:spPr>
          <a:xfrm>
            <a:off x="9917178" y="4101547"/>
            <a:ext cx="937214" cy="2113723"/>
          </a:xfrm>
          <a:prstGeom prst="rect">
            <a:avLst/>
          </a:prstGeom>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6718" y="4446820"/>
            <a:ext cx="1609344" cy="176845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2680" y="4386699"/>
            <a:ext cx="1828571" cy="1828571"/>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878" y="4552122"/>
            <a:ext cx="2416915" cy="1663148"/>
          </a:xfrm>
          <a:prstGeom prst="rect">
            <a:avLst/>
          </a:prstGeom>
        </p:spPr>
      </p:pic>
      <p:cxnSp>
        <p:nvCxnSpPr>
          <p:cNvPr id="9" name="Straight Connector 8"/>
          <p:cNvCxnSpPr>
            <a:stCxn id="4" idx="2"/>
          </p:cNvCxnSpPr>
          <p:nvPr/>
        </p:nvCxnSpPr>
        <p:spPr>
          <a:xfrm>
            <a:off x="1752600" y="2760917"/>
            <a:ext cx="1905000" cy="1432464"/>
          </a:xfrm>
          <a:prstGeom prst="line">
            <a:avLst/>
          </a:prstGeom>
          <a:ln w="38100">
            <a:solidFill>
              <a:srgbClr val="3E72F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2"/>
          </p:cNvCxnSpPr>
          <p:nvPr/>
        </p:nvCxnSpPr>
        <p:spPr>
          <a:xfrm>
            <a:off x="4383156" y="2794047"/>
            <a:ext cx="1969541" cy="1399334"/>
          </a:xfrm>
          <a:prstGeom prst="line">
            <a:avLst/>
          </a:prstGeom>
          <a:ln w="38100">
            <a:solidFill>
              <a:srgbClr val="3E72F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752600" y="2794047"/>
            <a:ext cx="5091113" cy="1399334"/>
          </a:xfrm>
          <a:prstGeom prst="line">
            <a:avLst/>
          </a:prstGeom>
          <a:ln w="38100">
            <a:solidFill>
              <a:srgbClr val="3E72F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7" idx="0"/>
          </p:cNvCxnSpPr>
          <p:nvPr/>
        </p:nvCxnSpPr>
        <p:spPr>
          <a:xfrm flipH="1">
            <a:off x="9417358" y="2794047"/>
            <a:ext cx="5248" cy="1258830"/>
          </a:xfrm>
          <a:prstGeom prst="line">
            <a:avLst/>
          </a:prstGeom>
          <a:ln w="38100">
            <a:solidFill>
              <a:srgbClr val="3E72F4"/>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018103" y="6299060"/>
            <a:ext cx="2500670" cy="369332"/>
          </a:xfrm>
          <a:prstGeom prst="rect">
            <a:avLst/>
          </a:prstGeom>
          <a:noFill/>
        </p:spPr>
        <p:txBody>
          <a:bodyPr wrap="square" rtlCol="0">
            <a:spAutoFit/>
          </a:bodyPr>
          <a:lstStyle/>
          <a:p>
            <a:r>
              <a:rPr lang="en-US" i="1" dirty="0" smtClean="0"/>
              <a:t>Source:  Patrick </a:t>
            </a:r>
            <a:r>
              <a:rPr lang="en-US" i="1" dirty="0" err="1" smtClean="0"/>
              <a:t>Littell</a:t>
            </a:r>
            <a:endParaRPr lang="en-US" i="1" dirty="0"/>
          </a:p>
        </p:txBody>
      </p:sp>
    </p:spTree>
    <p:extLst>
      <p:ext uri="{BB962C8B-B14F-4D97-AF65-F5344CB8AC3E}">
        <p14:creationId xmlns:p14="http://schemas.microsoft.com/office/powerpoint/2010/main" val="353434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781" y="484632"/>
            <a:ext cx="11208544" cy="1609344"/>
          </a:xfrm>
        </p:spPr>
        <p:txBody>
          <a:bodyPr/>
          <a:lstStyle/>
          <a:p>
            <a:r>
              <a:rPr lang="en-US" dirty="0" smtClean="0"/>
              <a:t>Why do languages sound different?</a:t>
            </a:r>
            <a:endParaRPr lang="en-US" dirty="0"/>
          </a:p>
        </p:txBody>
      </p:sp>
      <p:sp>
        <p:nvSpPr>
          <p:cNvPr id="4" name="TextBox 3"/>
          <p:cNvSpPr txBox="1"/>
          <p:nvPr/>
        </p:nvSpPr>
        <p:spPr>
          <a:xfrm>
            <a:off x="828675" y="2093976"/>
            <a:ext cx="10644188" cy="369332"/>
          </a:xfrm>
          <a:prstGeom prst="rect">
            <a:avLst/>
          </a:prstGeom>
          <a:noFill/>
        </p:spPr>
        <p:txBody>
          <a:bodyPr wrap="square" rtlCol="0">
            <a:spAutoFit/>
          </a:bodyPr>
          <a:lstStyle/>
          <a:p>
            <a:r>
              <a:rPr lang="en-US" dirty="0" smtClean="0"/>
              <a:t>Even when a word is the </a:t>
            </a:r>
            <a:r>
              <a:rPr lang="en-US" dirty="0" smtClean="0">
                <a:solidFill>
                  <a:srgbClr val="FF0000"/>
                </a:solidFill>
              </a:rPr>
              <a:t>same</a:t>
            </a:r>
            <a:r>
              <a:rPr lang="en-US" dirty="0" smtClean="0"/>
              <a:t> in English and another language, it might</a:t>
            </a:r>
            <a:r>
              <a:rPr lang="en-US" dirty="0" smtClean="0">
                <a:solidFill>
                  <a:srgbClr val="FF0000"/>
                </a:solidFill>
              </a:rPr>
              <a:t> sound </a:t>
            </a:r>
            <a:r>
              <a:rPr lang="en-US" dirty="0" smtClean="0"/>
              <a:t>very different!</a:t>
            </a:r>
            <a:endParaRPr lang="en-US" dirty="0"/>
          </a:p>
        </p:txBody>
      </p:sp>
      <p:sp>
        <p:nvSpPr>
          <p:cNvPr id="5" name="TextBox 4"/>
          <p:cNvSpPr txBox="1"/>
          <p:nvPr/>
        </p:nvSpPr>
        <p:spPr>
          <a:xfrm>
            <a:off x="828675" y="2463308"/>
            <a:ext cx="9636918" cy="646331"/>
          </a:xfrm>
          <a:prstGeom prst="rect">
            <a:avLst/>
          </a:prstGeom>
          <a:noFill/>
        </p:spPr>
        <p:txBody>
          <a:bodyPr wrap="square" rtlCol="0">
            <a:spAutoFit/>
          </a:bodyPr>
          <a:lstStyle/>
          <a:p>
            <a:r>
              <a:rPr lang="en-US" dirty="0" smtClean="0"/>
              <a:t>By the time you’re </a:t>
            </a:r>
            <a:r>
              <a:rPr lang="en-US" dirty="0" smtClean="0">
                <a:solidFill>
                  <a:srgbClr val="FF0000"/>
                </a:solidFill>
              </a:rPr>
              <a:t>six months old</a:t>
            </a:r>
            <a:r>
              <a:rPr lang="en-US" dirty="0" smtClean="0"/>
              <a:t>, you can already tell the difference between all the sounds of your native language. Not all languages have the same sounds, though!</a:t>
            </a:r>
            <a:endParaRPr lang="en-US" dirty="0"/>
          </a:p>
        </p:txBody>
      </p:sp>
      <p:sp>
        <p:nvSpPr>
          <p:cNvPr id="6" name="TextBox 5"/>
          <p:cNvSpPr txBox="1"/>
          <p:nvPr/>
        </p:nvSpPr>
        <p:spPr>
          <a:xfrm>
            <a:off x="828675" y="3380154"/>
            <a:ext cx="9636918" cy="646331"/>
          </a:xfrm>
          <a:prstGeom prst="rect">
            <a:avLst/>
          </a:prstGeom>
          <a:noFill/>
        </p:spPr>
        <p:txBody>
          <a:bodyPr wrap="square" rtlCol="0">
            <a:spAutoFit/>
          </a:bodyPr>
          <a:lstStyle/>
          <a:p>
            <a:r>
              <a:rPr lang="en-US" dirty="0" smtClean="0"/>
              <a:t>In this puzzle, you learned Maori speakers don’t pronounce the letter ‘s’. So ‘</a:t>
            </a:r>
            <a:r>
              <a:rPr lang="en-US" dirty="0" smtClean="0">
                <a:solidFill>
                  <a:srgbClr val="FF0000"/>
                </a:solidFill>
              </a:rPr>
              <a:t>swan</a:t>
            </a:r>
            <a:r>
              <a:rPr lang="en-US" dirty="0" smtClean="0"/>
              <a:t>’ becomes ‘</a:t>
            </a:r>
            <a:r>
              <a:rPr lang="en-US" dirty="0" err="1" smtClean="0">
                <a:solidFill>
                  <a:srgbClr val="FF0000"/>
                </a:solidFill>
              </a:rPr>
              <a:t>waana</a:t>
            </a:r>
            <a:r>
              <a:rPr lang="en-US" dirty="0" smtClean="0"/>
              <a:t>’!</a:t>
            </a:r>
            <a:endParaRPr lang="en-US" dirty="0"/>
          </a:p>
        </p:txBody>
      </p:sp>
      <p:sp>
        <p:nvSpPr>
          <p:cNvPr id="8" name="TextBox 7"/>
          <p:cNvSpPr txBox="1"/>
          <p:nvPr/>
        </p:nvSpPr>
        <p:spPr>
          <a:xfrm>
            <a:off x="828675" y="4231209"/>
            <a:ext cx="9636918" cy="1754326"/>
          </a:xfrm>
          <a:prstGeom prst="rect">
            <a:avLst/>
          </a:prstGeom>
          <a:noFill/>
        </p:spPr>
        <p:txBody>
          <a:bodyPr wrap="square" rtlCol="0">
            <a:spAutoFit/>
          </a:bodyPr>
          <a:lstStyle/>
          <a:p>
            <a:r>
              <a:rPr lang="en-US" dirty="0" smtClean="0"/>
              <a:t>Just like the sound ‘s’ is difficult for Maori speakers to </a:t>
            </a:r>
            <a:r>
              <a:rPr lang="en-US" dirty="0" smtClean="0">
                <a:solidFill>
                  <a:srgbClr val="FF0000"/>
                </a:solidFill>
              </a:rPr>
              <a:t>pronounce</a:t>
            </a:r>
            <a:r>
              <a:rPr lang="en-US" dirty="0" smtClean="0"/>
              <a:t>, some sounds might seem unusual to you:</a:t>
            </a:r>
          </a:p>
          <a:p>
            <a:endParaRPr lang="en-US" dirty="0"/>
          </a:p>
          <a:p>
            <a:pPr lvl="1"/>
            <a:r>
              <a:rPr lang="en-US" dirty="0" smtClean="0"/>
              <a:t>- Nepali speakers use four different kinds of ‘</a:t>
            </a:r>
            <a:r>
              <a:rPr lang="en-US" dirty="0" smtClean="0">
                <a:solidFill>
                  <a:srgbClr val="FF0000"/>
                </a:solidFill>
              </a:rPr>
              <a:t>t</a:t>
            </a:r>
            <a:r>
              <a:rPr lang="en-US" dirty="0" smtClean="0"/>
              <a:t>’!</a:t>
            </a:r>
            <a:br>
              <a:rPr lang="en-US" dirty="0" smtClean="0"/>
            </a:br>
            <a:r>
              <a:rPr lang="en-US" dirty="0" smtClean="0"/>
              <a:t>- Xhosa has three different </a:t>
            </a:r>
            <a:r>
              <a:rPr lang="en-US" dirty="0" smtClean="0">
                <a:solidFill>
                  <a:srgbClr val="FF0000"/>
                </a:solidFill>
              </a:rPr>
              <a:t>clicking</a:t>
            </a:r>
            <a:r>
              <a:rPr lang="en-US" dirty="0" smtClean="0"/>
              <a:t> sounds that are used as letters!</a:t>
            </a:r>
            <a:br>
              <a:rPr lang="en-US" dirty="0" smtClean="0"/>
            </a:br>
            <a:r>
              <a:rPr lang="en-US" dirty="0" smtClean="0"/>
              <a:t>- Some languages in Central Asia can start a word with </a:t>
            </a:r>
            <a:r>
              <a:rPr lang="en-US" dirty="0" smtClean="0">
                <a:solidFill>
                  <a:srgbClr val="FF0000"/>
                </a:solidFill>
              </a:rPr>
              <a:t>four consonants</a:t>
            </a:r>
            <a:r>
              <a:rPr lang="en-US" dirty="0" smtClean="0"/>
              <a:t>!</a:t>
            </a:r>
            <a:endParaRPr lang="en-US" dirty="0"/>
          </a:p>
        </p:txBody>
      </p:sp>
      <p:sp>
        <p:nvSpPr>
          <p:cNvPr id="3" name="Rounded Rectangle 2"/>
          <p:cNvSpPr/>
          <p:nvPr/>
        </p:nvSpPr>
        <p:spPr>
          <a:xfrm>
            <a:off x="728663" y="3324030"/>
            <a:ext cx="10144125" cy="758578"/>
          </a:xfrm>
          <a:prstGeom prst="roundRect">
            <a:avLst/>
          </a:prstGeom>
          <a:noFill/>
          <a:ln w="28575">
            <a:solidFill>
              <a:srgbClr val="3E72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23454" flipH="1">
            <a:off x="9487883" y="4976964"/>
            <a:ext cx="1266824" cy="1264329"/>
          </a:xfrm>
          <a:prstGeom prst="rect">
            <a:avLst/>
          </a:prstGeom>
        </p:spPr>
      </p:pic>
    </p:spTree>
    <p:extLst>
      <p:ext uri="{BB962C8B-B14F-4D97-AF65-F5344CB8AC3E}">
        <p14:creationId xmlns:p14="http://schemas.microsoft.com/office/powerpoint/2010/main" val="6919150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741061"/>
          </a:xfrm>
        </p:spPr>
        <p:txBody>
          <a:bodyPr>
            <a:normAutofit/>
          </a:bodyPr>
          <a:lstStyle/>
          <a:p>
            <a:pPr marL="0" indent="0">
              <a:buNone/>
            </a:pPr>
            <a:r>
              <a:rPr lang="en-US" dirty="0" smtClean="0"/>
              <a:t>Here are some sentences in </a:t>
            </a:r>
            <a:r>
              <a:rPr lang="en-US" dirty="0" smtClean="0">
                <a:solidFill>
                  <a:srgbClr val="FF0000"/>
                </a:solidFill>
              </a:rPr>
              <a:t>Japanese</a:t>
            </a:r>
            <a:r>
              <a:rPr lang="en-US" dirty="0" smtClean="0"/>
              <a:t>. </a:t>
            </a:r>
          </a:p>
        </p:txBody>
      </p:sp>
      <p:sp>
        <p:nvSpPr>
          <p:cNvPr id="4" name="Content Placeholder 2"/>
          <p:cNvSpPr txBox="1">
            <a:spLocks/>
          </p:cNvSpPr>
          <p:nvPr/>
        </p:nvSpPr>
        <p:spPr>
          <a:xfrm>
            <a:off x="784926" y="4672451"/>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Can you figure out what this Japanese sentence means?</a:t>
            </a:r>
          </a:p>
          <a:p>
            <a:pPr marL="0" indent="0">
              <a:buFont typeface="Wingdings" pitchFamily="2" charset="2"/>
              <a:buNone/>
            </a:pPr>
            <a:r>
              <a:rPr lang="en-US" dirty="0" smtClean="0">
                <a:solidFill>
                  <a:srgbClr val="FF0000"/>
                </a:solidFill>
              </a:rPr>
              <a:t>Mizuho </a:t>
            </a:r>
            <a:r>
              <a:rPr lang="en-US" dirty="0" err="1" smtClean="0">
                <a:solidFill>
                  <a:srgbClr val="FF0000"/>
                </a:solidFill>
              </a:rPr>
              <a:t>wa</a:t>
            </a:r>
            <a:r>
              <a:rPr lang="en-US" dirty="0" smtClean="0">
                <a:solidFill>
                  <a:srgbClr val="FF0000"/>
                </a:solidFill>
              </a:rPr>
              <a:t> </a:t>
            </a:r>
            <a:r>
              <a:rPr lang="en-US" dirty="0" err="1" smtClean="0">
                <a:solidFill>
                  <a:srgbClr val="FF0000"/>
                </a:solidFill>
              </a:rPr>
              <a:t>ame</a:t>
            </a:r>
            <a:r>
              <a:rPr lang="en-US" dirty="0" smtClean="0">
                <a:solidFill>
                  <a:srgbClr val="FF0000"/>
                </a:solidFill>
              </a:rPr>
              <a:t> </a:t>
            </a:r>
            <a:r>
              <a:rPr lang="en-US" dirty="0" err="1" smtClean="0">
                <a:solidFill>
                  <a:srgbClr val="FF0000"/>
                </a:solidFill>
              </a:rPr>
              <a:t>ga</a:t>
            </a:r>
            <a:r>
              <a:rPr lang="en-US" dirty="0" smtClean="0">
                <a:solidFill>
                  <a:srgbClr val="FF0000"/>
                </a:solidFill>
              </a:rPr>
              <a:t> </a:t>
            </a:r>
            <a:r>
              <a:rPr lang="en-US" dirty="0" err="1" smtClean="0">
                <a:solidFill>
                  <a:srgbClr val="FF0000"/>
                </a:solidFill>
              </a:rPr>
              <a:t>suki</a:t>
            </a:r>
            <a:r>
              <a:rPr lang="en-US" dirty="0" smtClean="0">
                <a:solidFill>
                  <a:srgbClr val="FF0000"/>
                </a:solidFill>
              </a:rPr>
              <a:t> </a:t>
            </a:r>
            <a:r>
              <a:rPr lang="en-US" dirty="0" err="1" smtClean="0">
                <a:solidFill>
                  <a:srgbClr val="FF0000"/>
                </a:solidFill>
              </a:rPr>
              <a:t>jyanai</a:t>
            </a:r>
            <a:r>
              <a:rPr lang="en-US" dirty="0" smtClean="0">
                <a:solidFill>
                  <a:srgbClr val="FF0000"/>
                </a:solidFill>
              </a:rPr>
              <a:t>.</a:t>
            </a:r>
          </a:p>
        </p:txBody>
      </p:sp>
      <p:sp>
        <p:nvSpPr>
          <p:cNvPr id="5" name="TextBox 4"/>
          <p:cNvSpPr txBox="1"/>
          <p:nvPr/>
        </p:nvSpPr>
        <p:spPr>
          <a:xfrm>
            <a:off x="1305339" y="1762539"/>
            <a:ext cx="9824410" cy="1938992"/>
          </a:xfrm>
          <a:prstGeom prst="rect">
            <a:avLst/>
          </a:prstGeom>
          <a:noFill/>
        </p:spPr>
        <p:txBody>
          <a:bodyPr wrap="square" rtlCol="0">
            <a:spAutoFit/>
          </a:bodyPr>
          <a:lstStyle/>
          <a:p>
            <a:r>
              <a:rPr lang="en-US" sz="2400" dirty="0" err="1" smtClean="0">
                <a:solidFill>
                  <a:srgbClr val="FF0000"/>
                </a:solidFill>
              </a:rPr>
              <a:t>Ritsu</a:t>
            </a:r>
            <a:r>
              <a:rPr lang="en-US" sz="2400" dirty="0" smtClean="0">
                <a:solidFill>
                  <a:srgbClr val="FF0000"/>
                </a:solidFill>
              </a:rPr>
              <a:t> </a:t>
            </a:r>
            <a:r>
              <a:rPr lang="en-US" sz="2400" dirty="0" err="1" smtClean="0">
                <a:solidFill>
                  <a:srgbClr val="FF0000"/>
                </a:solidFill>
              </a:rPr>
              <a:t>wa</a:t>
            </a:r>
            <a:r>
              <a:rPr lang="en-US" sz="2400" dirty="0" smtClean="0">
                <a:solidFill>
                  <a:srgbClr val="FF0000"/>
                </a:solidFill>
              </a:rPr>
              <a:t> </a:t>
            </a:r>
            <a:r>
              <a:rPr lang="en-US" sz="2400" dirty="0" err="1" smtClean="0">
                <a:solidFill>
                  <a:srgbClr val="FF0000"/>
                </a:solidFill>
              </a:rPr>
              <a:t>hana</a:t>
            </a:r>
            <a:r>
              <a:rPr lang="en-US" sz="2400" dirty="0" smtClean="0">
                <a:solidFill>
                  <a:srgbClr val="FF0000"/>
                </a:solidFill>
              </a:rPr>
              <a:t> </a:t>
            </a:r>
            <a:r>
              <a:rPr lang="en-US" sz="2400" dirty="0" err="1" smtClean="0">
                <a:solidFill>
                  <a:srgbClr val="FF0000"/>
                </a:solidFill>
              </a:rPr>
              <a:t>ga</a:t>
            </a:r>
            <a:r>
              <a:rPr lang="en-US" sz="2400" dirty="0" smtClean="0">
                <a:solidFill>
                  <a:srgbClr val="FF0000"/>
                </a:solidFill>
              </a:rPr>
              <a:t> </a:t>
            </a:r>
            <a:r>
              <a:rPr lang="en-US" sz="2400" dirty="0" err="1" smtClean="0">
                <a:solidFill>
                  <a:srgbClr val="FF0000"/>
                </a:solidFill>
              </a:rPr>
              <a:t>suki</a:t>
            </a:r>
            <a:r>
              <a:rPr lang="en-US" sz="2400" dirty="0" smtClean="0">
                <a:solidFill>
                  <a:srgbClr val="FF0000"/>
                </a:solidFill>
              </a:rPr>
              <a:t> </a:t>
            </a:r>
            <a:r>
              <a:rPr lang="en-US" sz="2400" dirty="0" err="1" smtClean="0">
                <a:solidFill>
                  <a:srgbClr val="FF0000"/>
                </a:solidFill>
              </a:rPr>
              <a:t>desu</a:t>
            </a:r>
            <a:r>
              <a:rPr lang="en-US" sz="2400" dirty="0" smtClean="0">
                <a:solidFill>
                  <a:srgbClr val="FF0000"/>
                </a:solidFill>
              </a:rPr>
              <a:t>.		</a:t>
            </a:r>
            <a:r>
              <a:rPr lang="en-US" sz="2400" dirty="0"/>
              <a:t>	</a:t>
            </a:r>
            <a:r>
              <a:rPr lang="en-US" sz="2400" dirty="0" smtClean="0"/>
              <a:t>	</a:t>
            </a:r>
            <a:r>
              <a:rPr lang="en-US" sz="2400" dirty="0" err="1" smtClean="0"/>
              <a:t>Ritsu</a:t>
            </a:r>
            <a:r>
              <a:rPr lang="en-US" sz="2400" dirty="0" smtClean="0"/>
              <a:t> likes flowers.</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smtClean="0">
                <a:solidFill>
                  <a:srgbClr val="FF0000"/>
                </a:solidFill>
              </a:rPr>
              <a:t>Chihiro</a:t>
            </a:r>
            <a:r>
              <a:rPr lang="en-US" sz="2400" dirty="0" smtClean="0">
                <a:solidFill>
                  <a:srgbClr val="FF0000"/>
                </a:solidFill>
              </a:rPr>
              <a:t> </a:t>
            </a:r>
            <a:r>
              <a:rPr lang="en-US" sz="2400" dirty="0" err="1" smtClean="0">
                <a:solidFill>
                  <a:srgbClr val="FF0000"/>
                </a:solidFill>
              </a:rPr>
              <a:t>wa</a:t>
            </a:r>
            <a:r>
              <a:rPr lang="en-US" sz="2400" dirty="0" smtClean="0">
                <a:solidFill>
                  <a:srgbClr val="FF0000"/>
                </a:solidFill>
              </a:rPr>
              <a:t> </a:t>
            </a:r>
            <a:r>
              <a:rPr lang="en-US" sz="2400" dirty="0" err="1" smtClean="0">
                <a:solidFill>
                  <a:srgbClr val="FF0000"/>
                </a:solidFill>
              </a:rPr>
              <a:t>hana</a:t>
            </a:r>
            <a:r>
              <a:rPr lang="en-US" sz="2400" dirty="0" smtClean="0">
                <a:solidFill>
                  <a:srgbClr val="FF0000"/>
                </a:solidFill>
              </a:rPr>
              <a:t> </a:t>
            </a:r>
            <a:r>
              <a:rPr lang="en-US" sz="2400" dirty="0" err="1" smtClean="0">
                <a:solidFill>
                  <a:srgbClr val="FF0000"/>
                </a:solidFill>
              </a:rPr>
              <a:t>ga</a:t>
            </a:r>
            <a:r>
              <a:rPr lang="en-US" sz="2400" dirty="0" smtClean="0">
                <a:solidFill>
                  <a:srgbClr val="FF0000"/>
                </a:solidFill>
              </a:rPr>
              <a:t> </a:t>
            </a:r>
            <a:r>
              <a:rPr lang="en-US" sz="2400" dirty="0" err="1" smtClean="0">
                <a:solidFill>
                  <a:srgbClr val="FF0000"/>
                </a:solidFill>
              </a:rPr>
              <a:t>suki</a:t>
            </a:r>
            <a:r>
              <a:rPr lang="en-US" sz="2400" dirty="0" smtClean="0">
                <a:solidFill>
                  <a:srgbClr val="FF0000"/>
                </a:solidFill>
              </a:rPr>
              <a:t> </a:t>
            </a:r>
            <a:r>
              <a:rPr lang="en-US" sz="2400" dirty="0" err="1" smtClean="0">
                <a:solidFill>
                  <a:srgbClr val="FF0000"/>
                </a:solidFill>
              </a:rPr>
              <a:t>jyanai</a:t>
            </a:r>
            <a:r>
              <a:rPr lang="en-US" sz="2400" dirty="0" smtClean="0">
                <a:solidFill>
                  <a:srgbClr val="FF0000"/>
                </a:solidFill>
              </a:rPr>
              <a:t>.			</a:t>
            </a:r>
            <a:r>
              <a:rPr lang="en-US" sz="2400" dirty="0" err="1" smtClean="0"/>
              <a:t>Chihiro</a:t>
            </a:r>
            <a:r>
              <a:rPr lang="en-US" sz="2400" dirty="0" smtClean="0"/>
              <a:t> doesn’t like flowers.</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smtClean="0">
                <a:solidFill>
                  <a:srgbClr val="FF0000"/>
                </a:solidFill>
              </a:rPr>
              <a:t>Asako</a:t>
            </a:r>
            <a:r>
              <a:rPr lang="en-US" sz="2400" dirty="0" smtClean="0">
                <a:solidFill>
                  <a:srgbClr val="FF0000"/>
                </a:solidFill>
              </a:rPr>
              <a:t> </a:t>
            </a:r>
            <a:r>
              <a:rPr lang="en-US" sz="2400" dirty="0" err="1" smtClean="0">
                <a:solidFill>
                  <a:srgbClr val="FF0000"/>
                </a:solidFill>
              </a:rPr>
              <a:t>wa</a:t>
            </a:r>
            <a:r>
              <a:rPr lang="en-US" sz="2400" dirty="0" smtClean="0">
                <a:solidFill>
                  <a:srgbClr val="FF0000"/>
                </a:solidFill>
              </a:rPr>
              <a:t> </a:t>
            </a:r>
            <a:r>
              <a:rPr lang="en-US" sz="2400" dirty="0" err="1" smtClean="0">
                <a:solidFill>
                  <a:srgbClr val="FF0000"/>
                </a:solidFill>
              </a:rPr>
              <a:t>ame</a:t>
            </a:r>
            <a:r>
              <a:rPr lang="en-US" sz="2400" dirty="0" smtClean="0">
                <a:solidFill>
                  <a:srgbClr val="FF0000"/>
                </a:solidFill>
              </a:rPr>
              <a:t> </a:t>
            </a:r>
            <a:r>
              <a:rPr lang="en-US" sz="2400" dirty="0" err="1" smtClean="0">
                <a:solidFill>
                  <a:srgbClr val="FF0000"/>
                </a:solidFill>
              </a:rPr>
              <a:t>ga</a:t>
            </a:r>
            <a:r>
              <a:rPr lang="en-US" sz="2400" dirty="0" smtClean="0">
                <a:solidFill>
                  <a:srgbClr val="FF0000"/>
                </a:solidFill>
              </a:rPr>
              <a:t> </a:t>
            </a:r>
            <a:r>
              <a:rPr lang="en-US" sz="2400" dirty="0" err="1" smtClean="0">
                <a:solidFill>
                  <a:srgbClr val="FF0000"/>
                </a:solidFill>
              </a:rPr>
              <a:t>suki</a:t>
            </a:r>
            <a:r>
              <a:rPr lang="en-US" sz="2400" dirty="0" smtClean="0">
                <a:solidFill>
                  <a:srgbClr val="FF0000"/>
                </a:solidFill>
              </a:rPr>
              <a:t> </a:t>
            </a:r>
            <a:r>
              <a:rPr lang="en-US" sz="2400" dirty="0" err="1" smtClean="0">
                <a:solidFill>
                  <a:srgbClr val="FF0000"/>
                </a:solidFill>
              </a:rPr>
              <a:t>desu</a:t>
            </a:r>
            <a:r>
              <a:rPr lang="en-US" sz="2400" dirty="0" smtClean="0">
                <a:solidFill>
                  <a:srgbClr val="FF0000"/>
                </a:solidFill>
              </a:rPr>
              <a:t>.				</a:t>
            </a:r>
            <a:r>
              <a:rPr lang="en-US" sz="2400" dirty="0" err="1" smtClean="0"/>
              <a:t>Asako</a:t>
            </a:r>
            <a:r>
              <a:rPr lang="en-US" sz="2400" dirty="0" smtClean="0"/>
              <a:t> likes candy.</a:t>
            </a:r>
            <a:endParaRPr lang="en-US" sz="24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38648">
            <a:off x="8303524" y="4031558"/>
            <a:ext cx="2289069" cy="2289069"/>
          </a:xfrm>
          <a:prstGeom prst="rect">
            <a:avLst/>
          </a:prstGeom>
        </p:spPr>
      </p:pic>
      <p:sp>
        <p:nvSpPr>
          <p:cNvPr id="6" name="TextBox 5"/>
          <p:cNvSpPr txBox="1"/>
          <p:nvPr/>
        </p:nvSpPr>
        <p:spPr>
          <a:xfrm>
            <a:off x="821002" y="5607831"/>
            <a:ext cx="6707981" cy="461665"/>
          </a:xfrm>
          <a:prstGeom prst="rect">
            <a:avLst/>
          </a:prstGeom>
          <a:noFill/>
        </p:spPr>
        <p:txBody>
          <a:bodyPr wrap="square" rtlCol="0">
            <a:spAutoFit/>
          </a:bodyPr>
          <a:lstStyle/>
          <a:p>
            <a:r>
              <a:rPr lang="en-US" sz="2400" dirty="0" smtClean="0">
                <a:solidFill>
                  <a:srgbClr val="3E72F4"/>
                </a:solidFill>
              </a:rPr>
              <a:t>Mizuho doesn’t like candy.</a:t>
            </a:r>
            <a:endParaRPr lang="en-US" sz="2400" dirty="0">
              <a:solidFill>
                <a:srgbClr val="3E72F4"/>
              </a:solidFill>
            </a:endParaRPr>
          </a:p>
        </p:txBody>
      </p:sp>
    </p:spTree>
    <p:extLst>
      <p:ext uri="{BB962C8B-B14F-4D97-AF65-F5344CB8AC3E}">
        <p14:creationId xmlns:p14="http://schemas.microsoft.com/office/powerpoint/2010/main" val="3961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30"/>
            <a:ext cx="10058400" cy="456140"/>
          </a:xfrm>
        </p:spPr>
        <p:txBody>
          <a:bodyPr/>
          <a:lstStyle/>
          <a:p>
            <a:pPr marL="0" indent="0">
              <a:buNone/>
            </a:pPr>
            <a:r>
              <a:rPr lang="en-US" dirty="0" smtClean="0"/>
              <a:t>Here are some sentences in </a:t>
            </a:r>
            <a:r>
              <a:rPr lang="en-US" dirty="0" err="1" smtClean="0">
                <a:solidFill>
                  <a:srgbClr val="FF0000"/>
                </a:solidFill>
              </a:rPr>
              <a:t>Chol</a:t>
            </a:r>
            <a:r>
              <a:rPr lang="en-US" dirty="0" smtClean="0"/>
              <a:t>, a language spoken in Mexico.</a:t>
            </a:r>
          </a:p>
        </p:txBody>
      </p:sp>
      <p:sp>
        <p:nvSpPr>
          <p:cNvPr id="4" name="Content Placeholder 2"/>
          <p:cNvSpPr txBox="1">
            <a:spLocks/>
          </p:cNvSpPr>
          <p:nvPr/>
        </p:nvSpPr>
        <p:spPr>
          <a:xfrm>
            <a:off x="784926" y="4672450"/>
            <a:ext cx="10058400" cy="1392593"/>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Can you fill in the blank?</a:t>
            </a:r>
          </a:p>
          <a:p>
            <a:pPr marL="0" indent="0">
              <a:buFont typeface="Wingdings" pitchFamily="2" charset="2"/>
              <a:buNone/>
            </a:pPr>
            <a:endParaRPr lang="en-US" dirty="0"/>
          </a:p>
          <a:p>
            <a:pPr marL="0" indent="0">
              <a:buFont typeface="Wingdings" pitchFamily="2" charset="2"/>
              <a:buNone/>
            </a:pPr>
            <a:r>
              <a:rPr lang="en-US" dirty="0" smtClean="0">
                <a:solidFill>
                  <a:srgbClr val="FF0000"/>
                </a:solidFill>
              </a:rPr>
              <a:t>Hint: </a:t>
            </a:r>
            <a:r>
              <a:rPr lang="en-US" dirty="0"/>
              <a:t> </a:t>
            </a:r>
            <a:r>
              <a:rPr lang="en-US" dirty="0" smtClean="0"/>
              <a:t>The symbol “?” stands for a </a:t>
            </a:r>
            <a:r>
              <a:rPr lang="en-US" dirty="0" smtClean="0">
                <a:solidFill>
                  <a:srgbClr val="FF0000"/>
                </a:solidFill>
              </a:rPr>
              <a:t>glottal stop </a:t>
            </a:r>
            <a:r>
              <a:rPr lang="en-US" dirty="0" smtClean="0"/>
              <a:t>– the sound you make in the middle of “uh-oh”!</a:t>
            </a:r>
            <a:endParaRPr lang="en-US" dirty="0" smtClean="0">
              <a:solidFill>
                <a:srgbClr val="FF0000"/>
              </a:solidFill>
            </a:endParaRPr>
          </a:p>
        </p:txBody>
      </p:sp>
      <p:sp>
        <p:nvSpPr>
          <p:cNvPr id="5" name="TextBox 4"/>
          <p:cNvSpPr txBox="1"/>
          <p:nvPr/>
        </p:nvSpPr>
        <p:spPr>
          <a:xfrm>
            <a:off x="1298195" y="1385860"/>
            <a:ext cx="8044069" cy="2677656"/>
          </a:xfrm>
          <a:prstGeom prst="rect">
            <a:avLst/>
          </a:prstGeom>
          <a:noFill/>
        </p:spPr>
        <p:txBody>
          <a:bodyPr wrap="square" rtlCol="0">
            <a:spAutoFit/>
          </a:bodyPr>
          <a:lstStyle/>
          <a:p>
            <a:r>
              <a:rPr lang="en-US" sz="2400" dirty="0" err="1" smtClean="0">
                <a:solidFill>
                  <a:srgbClr val="FF0000"/>
                </a:solidFill>
              </a:rPr>
              <a:t>Mi</a:t>
            </a:r>
            <a:r>
              <a:rPr lang="en-US" sz="2400" dirty="0" smtClean="0">
                <a:solidFill>
                  <a:srgbClr val="FF0000"/>
                </a:solidFill>
              </a:rPr>
              <a:t> </a:t>
            </a:r>
            <a:r>
              <a:rPr lang="en-US" sz="2400" dirty="0" err="1" smtClean="0">
                <a:solidFill>
                  <a:srgbClr val="FF0000"/>
                </a:solidFill>
              </a:rPr>
              <a:t>kocel</a:t>
            </a:r>
            <a:r>
              <a:rPr lang="en-US" sz="2400" dirty="0" smtClean="0">
                <a:solidFill>
                  <a:srgbClr val="FF0000"/>
                </a:solidFill>
              </a:rPr>
              <a:t>.						</a:t>
            </a:r>
            <a:r>
              <a:rPr lang="en-US" sz="2400" dirty="0" smtClean="0"/>
              <a:t>I enter.	</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smtClean="0">
                <a:solidFill>
                  <a:srgbClr val="FF0000"/>
                </a:solidFill>
              </a:rPr>
              <a:t>Mi</a:t>
            </a:r>
            <a:r>
              <a:rPr lang="en-US" sz="2400" dirty="0">
                <a:solidFill>
                  <a:srgbClr val="FF0000"/>
                </a:solidFill>
              </a:rPr>
              <a:t> </a:t>
            </a:r>
            <a:r>
              <a:rPr lang="en-US" sz="2400" dirty="0" smtClean="0">
                <a:solidFill>
                  <a:srgbClr val="FF0000"/>
                </a:solidFill>
              </a:rPr>
              <a:t>?</a:t>
            </a:r>
            <a:r>
              <a:rPr lang="en-US" sz="2400" dirty="0" err="1" smtClean="0">
                <a:solidFill>
                  <a:srgbClr val="FF0000"/>
                </a:solidFill>
              </a:rPr>
              <a:t>yocel</a:t>
            </a:r>
            <a:r>
              <a:rPr lang="en-US" sz="2400" dirty="0" smtClean="0">
                <a:solidFill>
                  <a:srgbClr val="FF0000"/>
                </a:solidFill>
              </a:rPr>
              <a:t>.					</a:t>
            </a:r>
            <a:r>
              <a:rPr lang="en-US" sz="2400" dirty="0" smtClean="0"/>
              <a:t>He enters.</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smtClean="0">
                <a:solidFill>
                  <a:srgbClr val="FF0000"/>
                </a:solidFill>
              </a:rPr>
              <a:t>Mi</a:t>
            </a:r>
            <a:r>
              <a:rPr lang="en-US" sz="2400" dirty="0" smtClean="0">
                <a:solidFill>
                  <a:srgbClr val="FF0000"/>
                </a:solidFill>
              </a:rPr>
              <a:t> </a:t>
            </a:r>
            <a:r>
              <a:rPr lang="en-US" sz="2400" dirty="0" err="1" smtClean="0">
                <a:solidFill>
                  <a:srgbClr val="FF0000"/>
                </a:solidFill>
              </a:rPr>
              <a:t>kubin</a:t>
            </a:r>
            <a:r>
              <a:rPr lang="en-US" sz="2400" dirty="0" smtClean="0">
                <a:solidFill>
                  <a:srgbClr val="FF0000"/>
                </a:solidFill>
              </a:rPr>
              <a:t>.						</a:t>
            </a:r>
            <a:r>
              <a:rPr lang="en-US" sz="2400" dirty="0" smtClean="0"/>
              <a:t>I listen (to it).</a:t>
            </a:r>
          </a:p>
          <a:p>
            <a:endParaRPr lang="en-US" sz="2400" dirty="0">
              <a:solidFill>
                <a:srgbClr val="FF0000"/>
              </a:solidFill>
            </a:endParaRPr>
          </a:p>
          <a:p>
            <a:r>
              <a:rPr lang="en-US" sz="2400" dirty="0" err="1" smtClean="0">
                <a:solidFill>
                  <a:srgbClr val="FF0000"/>
                </a:solidFill>
              </a:rPr>
              <a:t>Mi</a:t>
            </a:r>
            <a:r>
              <a:rPr lang="en-US" sz="2400" dirty="0" smtClean="0">
                <a:solidFill>
                  <a:srgbClr val="FF0000"/>
                </a:solidFill>
              </a:rPr>
              <a:t> ?</a:t>
            </a:r>
            <a:r>
              <a:rPr lang="en-US" sz="2400" dirty="0" err="1" smtClean="0">
                <a:solidFill>
                  <a:srgbClr val="FF0000"/>
                </a:solidFill>
              </a:rPr>
              <a:t>yubin</a:t>
            </a:r>
            <a:r>
              <a:rPr lang="en-US" sz="2400" dirty="0" smtClean="0">
                <a:solidFill>
                  <a:srgbClr val="FF0000"/>
                </a:solidFill>
              </a:rPr>
              <a:t>.					</a:t>
            </a:r>
            <a:r>
              <a:rPr lang="en-US" sz="2400" dirty="0" smtClean="0"/>
              <a:t>________________</a:t>
            </a:r>
          </a:p>
        </p:txBody>
      </p:sp>
      <p:sp>
        <p:nvSpPr>
          <p:cNvPr id="10" name="TextBox 9"/>
          <p:cNvSpPr txBox="1"/>
          <p:nvPr/>
        </p:nvSpPr>
        <p:spPr>
          <a:xfrm>
            <a:off x="4964907" y="3493294"/>
            <a:ext cx="6707981" cy="461665"/>
          </a:xfrm>
          <a:prstGeom prst="rect">
            <a:avLst/>
          </a:prstGeom>
          <a:noFill/>
        </p:spPr>
        <p:txBody>
          <a:bodyPr wrap="square" rtlCol="0">
            <a:spAutoFit/>
          </a:bodyPr>
          <a:lstStyle/>
          <a:p>
            <a:r>
              <a:rPr lang="en-US" sz="2400" dirty="0" smtClean="0">
                <a:solidFill>
                  <a:srgbClr val="3E72F4"/>
                </a:solidFill>
              </a:rPr>
              <a:t>He listens (to it).</a:t>
            </a:r>
            <a:endParaRPr lang="en-US" sz="2400" dirty="0">
              <a:solidFill>
                <a:srgbClr val="3E72F4"/>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04065">
            <a:off x="8682766" y="1731379"/>
            <a:ext cx="1563601" cy="2775566"/>
          </a:xfrm>
          <a:prstGeom prst="rect">
            <a:avLst/>
          </a:prstGeom>
        </p:spPr>
      </p:pic>
    </p:spTree>
    <p:extLst>
      <p:ext uri="{BB962C8B-B14F-4D97-AF65-F5344CB8AC3E}">
        <p14:creationId xmlns:p14="http://schemas.microsoft.com/office/powerpoint/2010/main" val="7766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741061"/>
          </a:xfrm>
        </p:spPr>
        <p:txBody>
          <a:bodyPr>
            <a:normAutofit/>
          </a:bodyPr>
          <a:lstStyle/>
          <a:p>
            <a:pPr marL="0" indent="0">
              <a:buNone/>
            </a:pPr>
            <a:r>
              <a:rPr lang="en-US" dirty="0" smtClean="0"/>
              <a:t>Here are some sentences in </a:t>
            </a:r>
            <a:r>
              <a:rPr lang="en-US" dirty="0" smtClean="0">
                <a:solidFill>
                  <a:srgbClr val="FF0000"/>
                </a:solidFill>
              </a:rPr>
              <a:t>Spanish</a:t>
            </a:r>
            <a:r>
              <a:rPr lang="en-US" dirty="0" smtClean="0"/>
              <a:t>. </a:t>
            </a:r>
          </a:p>
        </p:txBody>
      </p:sp>
      <p:sp>
        <p:nvSpPr>
          <p:cNvPr id="4" name="Content Placeholder 2"/>
          <p:cNvSpPr txBox="1">
            <a:spLocks/>
          </p:cNvSpPr>
          <p:nvPr/>
        </p:nvSpPr>
        <p:spPr>
          <a:xfrm>
            <a:off x="784926" y="4672451"/>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Can you figure out what this Spanish sentence means?</a:t>
            </a:r>
          </a:p>
          <a:p>
            <a:pPr marL="0" indent="0">
              <a:buFont typeface="Wingdings" pitchFamily="2" charset="2"/>
              <a:buNone/>
            </a:pPr>
            <a:r>
              <a:rPr lang="en-US" dirty="0" smtClean="0">
                <a:solidFill>
                  <a:srgbClr val="FF0000"/>
                </a:solidFill>
              </a:rPr>
              <a:t>El </a:t>
            </a:r>
            <a:r>
              <a:rPr lang="en-US" dirty="0" err="1" smtClean="0">
                <a:solidFill>
                  <a:srgbClr val="FF0000"/>
                </a:solidFill>
              </a:rPr>
              <a:t>gato</a:t>
            </a:r>
            <a:r>
              <a:rPr lang="en-US" dirty="0" smtClean="0">
                <a:solidFill>
                  <a:srgbClr val="FF0000"/>
                </a:solidFill>
              </a:rPr>
              <a:t> come.</a:t>
            </a:r>
          </a:p>
        </p:txBody>
      </p:sp>
      <p:sp>
        <p:nvSpPr>
          <p:cNvPr id="5" name="TextBox 4"/>
          <p:cNvSpPr txBox="1"/>
          <p:nvPr/>
        </p:nvSpPr>
        <p:spPr>
          <a:xfrm>
            <a:off x="1305339" y="1762539"/>
            <a:ext cx="8044069" cy="1938992"/>
          </a:xfrm>
          <a:prstGeom prst="rect">
            <a:avLst/>
          </a:prstGeom>
          <a:noFill/>
        </p:spPr>
        <p:txBody>
          <a:bodyPr wrap="square" rtlCol="0">
            <a:spAutoFit/>
          </a:bodyPr>
          <a:lstStyle/>
          <a:p>
            <a:r>
              <a:rPr lang="en-US" sz="2400" dirty="0" smtClean="0">
                <a:solidFill>
                  <a:srgbClr val="FF0000"/>
                </a:solidFill>
              </a:rPr>
              <a:t>El </a:t>
            </a:r>
            <a:r>
              <a:rPr lang="en-US" sz="2400" dirty="0" err="1" smtClean="0">
                <a:solidFill>
                  <a:srgbClr val="FF0000"/>
                </a:solidFill>
              </a:rPr>
              <a:t>perro</a:t>
            </a:r>
            <a:r>
              <a:rPr lang="en-US" sz="2400" dirty="0" smtClean="0">
                <a:solidFill>
                  <a:srgbClr val="FF0000"/>
                </a:solidFill>
              </a:rPr>
              <a:t> </a:t>
            </a:r>
            <a:r>
              <a:rPr lang="en-US" sz="2400" dirty="0" err="1" smtClean="0">
                <a:solidFill>
                  <a:srgbClr val="FF0000"/>
                </a:solidFill>
              </a:rPr>
              <a:t>duerme</a:t>
            </a:r>
            <a:r>
              <a:rPr lang="en-US" sz="2400" dirty="0" smtClean="0">
                <a:solidFill>
                  <a:srgbClr val="FF0000"/>
                </a:solidFill>
              </a:rPr>
              <a:t>.		</a:t>
            </a:r>
            <a:r>
              <a:rPr lang="en-US" sz="2400" dirty="0"/>
              <a:t>	</a:t>
            </a:r>
            <a:r>
              <a:rPr lang="en-US" sz="2400" dirty="0" smtClean="0"/>
              <a:t>The dog sleeps.</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El </a:t>
            </a:r>
            <a:r>
              <a:rPr lang="en-US" sz="2400" dirty="0" err="1" smtClean="0">
                <a:solidFill>
                  <a:srgbClr val="FF0000"/>
                </a:solidFill>
              </a:rPr>
              <a:t>perro</a:t>
            </a:r>
            <a:r>
              <a:rPr lang="en-US" sz="2400" dirty="0" smtClean="0">
                <a:solidFill>
                  <a:srgbClr val="FF0000"/>
                </a:solidFill>
              </a:rPr>
              <a:t> come.				</a:t>
            </a:r>
            <a:r>
              <a:rPr lang="en-US" sz="2400" dirty="0" smtClean="0"/>
              <a:t>The dog eats.</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El </a:t>
            </a:r>
            <a:r>
              <a:rPr lang="en-US" sz="2400" dirty="0" err="1" smtClean="0">
                <a:solidFill>
                  <a:srgbClr val="FF0000"/>
                </a:solidFill>
              </a:rPr>
              <a:t>gato</a:t>
            </a:r>
            <a:r>
              <a:rPr lang="en-US" sz="2400" dirty="0" smtClean="0">
                <a:solidFill>
                  <a:srgbClr val="FF0000"/>
                </a:solidFill>
              </a:rPr>
              <a:t> </a:t>
            </a:r>
            <a:r>
              <a:rPr lang="en-US" sz="2400" dirty="0" err="1" smtClean="0">
                <a:solidFill>
                  <a:srgbClr val="FF0000"/>
                </a:solidFill>
              </a:rPr>
              <a:t>duerme</a:t>
            </a:r>
            <a:r>
              <a:rPr lang="en-US" sz="2400" dirty="0" smtClean="0">
                <a:solidFill>
                  <a:srgbClr val="FF0000"/>
                </a:solidFill>
              </a:rPr>
              <a:t>.				</a:t>
            </a:r>
            <a:r>
              <a:rPr lang="en-US" sz="2400" dirty="0" smtClean="0"/>
              <a:t>The cat sleeps.</a:t>
            </a:r>
            <a:endParaRPr lang="en-US" sz="2400" dirty="0">
              <a:solidFill>
                <a:srgbClr val="FF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3506" y="1433902"/>
            <a:ext cx="2223751" cy="2879678"/>
          </a:xfrm>
          <a:prstGeom prst="rect">
            <a:avLst/>
          </a:prstGeom>
        </p:spPr>
      </p:pic>
      <p:sp>
        <p:nvSpPr>
          <p:cNvPr id="6" name="TextBox 5"/>
          <p:cNvSpPr txBox="1"/>
          <p:nvPr/>
        </p:nvSpPr>
        <p:spPr>
          <a:xfrm>
            <a:off x="784926" y="5607831"/>
            <a:ext cx="6707981" cy="461665"/>
          </a:xfrm>
          <a:prstGeom prst="rect">
            <a:avLst/>
          </a:prstGeom>
          <a:noFill/>
        </p:spPr>
        <p:txBody>
          <a:bodyPr wrap="square" rtlCol="0">
            <a:spAutoFit/>
          </a:bodyPr>
          <a:lstStyle/>
          <a:p>
            <a:r>
              <a:rPr lang="en-US" sz="2400" dirty="0" smtClean="0">
                <a:solidFill>
                  <a:srgbClr val="3E72F4"/>
                </a:solidFill>
              </a:rPr>
              <a:t>The cat eats.</a:t>
            </a:r>
            <a:endParaRPr lang="en-US" sz="2400" dirty="0">
              <a:solidFill>
                <a:srgbClr val="3E72F4"/>
              </a:solidFill>
            </a:endParaRPr>
          </a:p>
        </p:txBody>
      </p:sp>
    </p:spTree>
    <p:extLst>
      <p:ext uri="{BB962C8B-B14F-4D97-AF65-F5344CB8AC3E}">
        <p14:creationId xmlns:p14="http://schemas.microsoft.com/office/powerpoint/2010/main" val="342717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404" y="162759"/>
            <a:ext cx="10295859" cy="1113951"/>
          </a:xfrm>
        </p:spPr>
        <p:txBody>
          <a:bodyPr>
            <a:normAutofit fontScale="90000"/>
          </a:bodyPr>
          <a:lstStyle/>
          <a:p>
            <a:r>
              <a:rPr lang="en-US" dirty="0" smtClean="0"/>
              <a:t>How Does computer translation work?</a:t>
            </a:r>
            <a:endParaRPr lang="en-US" dirty="0"/>
          </a:p>
        </p:txBody>
      </p:sp>
      <p:sp>
        <p:nvSpPr>
          <p:cNvPr id="4" name="TextBox 3"/>
          <p:cNvSpPr txBox="1"/>
          <p:nvPr/>
        </p:nvSpPr>
        <p:spPr>
          <a:xfrm>
            <a:off x="1072560" y="1118873"/>
            <a:ext cx="9302877" cy="369332"/>
          </a:xfrm>
          <a:prstGeom prst="rect">
            <a:avLst/>
          </a:prstGeom>
          <a:noFill/>
        </p:spPr>
        <p:txBody>
          <a:bodyPr wrap="square" rtlCol="0">
            <a:spAutoFit/>
          </a:bodyPr>
          <a:lstStyle/>
          <a:p>
            <a:r>
              <a:rPr lang="en-US" dirty="0" smtClean="0"/>
              <a:t>The way you solved this puzzle is the same way a </a:t>
            </a:r>
            <a:r>
              <a:rPr lang="en-US" dirty="0" smtClean="0">
                <a:solidFill>
                  <a:srgbClr val="FF0000"/>
                </a:solidFill>
              </a:rPr>
              <a:t>computer translator </a:t>
            </a:r>
            <a:r>
              <a:rPr lang="en-US" dirty="0" smtClean="0"/>
              <a:t>works!</a:t>
            </a:r>
            <a:endParaRPr lang="en-US" dirty="0"/>
          </a:p>
        </p:txBody>
      </p:sp>
      <p:sp>
        <p:nvSpPr>
          <p:cNvPr id="5" name="TextBox 4"/>
          <p:cNvSpPr txBox="1"/>
          <p:nvPr/>
        </p:nvSpPr>
        <p:spPr>
          <a:xfrm>
            <a:off x="1077803" y="1501293"/>
            <a:ext cx="9302877" cy="646331"/>
          </a:xfrm>
          <a:prstGeom prst="rect">
            <a:avLst/>
          </a:prstGeom>
          <a:noFill/>
        </p:spPr>
        <p:txBody>
          <a:bodyPr wrap="square" rtlCol="0">
            <a:spAutoFit/>
          </a:bodyPr>
          <a:lstStyle/>
          <a:p>
            <a:r>
              <a:rPr lang="en-US" dirty="0" smtClean="0"/>
              <a:t>Translation systems are “trained” to notice words and their translations, and the differences in the order of words. </a:t>
            </a:r>
            <a:endParaRPr lang="en-US" dirty="0"/>
          </a:p>
        </p:txBody>
      </p:sp>
      <p:sp>
        <p:nvSpPr>
          <p:cNvPr id="6" name="TextBox 5"/>
          <p:cNvSpPr txBox="1"/>
          <p:nvPr/>
        </p:nvSpPr>
        <p:spPr>
          <a:xfrm>
            <a:off x="5158095" y="3510008"/>
            <a:ext cx="1916242" cy="923330"/>
          </a:xfrm>
          <a:prstGeom prst="rect">
            <a:avLst/>
          </a:prstGeom>
          <a:noFill/>
        </p:spPr>
        <p:txBody>
          <a:bodyPr wrap="square" rtlCol="0">
            <a:spAutoFit/>
          </a:bodyPr>
          <a:lstStyle/>
          <a:p>
            <a:r>
              <a:rPr lang="en-US" dirty="0" smtClean="0">
                <a:solidFill>
                  <a:srgbClr val="FF0000"/>
                </a:solidFill>
              </a:rPr>
              <a:t>el</a:t>
            </a:r>
            <a:r>
              <a:rPr lang="en-US" dirty="0" smtClean="0"/>
              <a:t> = the</a:t>
            </a:r>
            <a:br>
              <a:rPr lang="en-US" dirty="0" smtClean="0"/>
            </a:br>
            <a:r>
              <a:rPr lang="en-US" dirty="0" err="1" smtClean="0">
                <a:solidFill>
                  <a:srgbClr val="FF0000"/>
                </a:solidFill>
              </a:rPr>
              <a:t>gato</a:t>
            </a:r>
            <a:r>
              <a:rPr lang="en-US" dirty="0" smtClean="0"/>
              <a:t> = cat</a:t>
            </a:r>
          </a:p>
          <a:p>
            <a:r>
              <a:rPr lang="en-US" dirty="0" smtClean="0">
                <a:solidFill>
                  <a:srgbClr val="FF0000"/>
                </a:solidFill>
              </a:rPr>
              <a:t>come</a:t>
            </a:r>
            <a:r>
              <a:rPr lang="en-US" dirty="0" smtClean="0"/>
              <a:t> = eats</a:t>
            </a:r>
            <a:endParaRPr lang="en-US" dirty="0"/>
          </a:p>
        </p:txBody>
      </p:sp>
      <p:sp>
        <p:nvSpPr>
          <p:cNvPr id="9" name="TextBox 8"/>
          <p:cNvSpPr txBox="1"/>
          <p:nvPr/>
        </p:nvSpPr>
        <p:spPr>
          <a:xfrm>
            <a:off x="948403" y="4685051"/>
            <a:ext cx="9302877" cy="923330"/>
          </a:xfrm>
          <a:prstGeom prst="rect">
            <a:avLst/>
          </a:prstGeom>
          <a:noFill/>
        </p:spPr>
        <p:txBody>
          <a:bodyPr wrap="square" rtlCol="0">
            <a:spAutoFit/>
          </a:bodyPr>
          <a:lstStyle/>
          <a:p>
            <a:r>
              <a:rPr lang="en-US" dirty="0" smtClean="0"/>
              <a:t>When you put in a sentence, the system </a:t>
            </a:r>
            <a:r>
              <a:rPr lang="en-US" dirty="0" smtClean="0">
                <a:solidFill>
                  <a:srgbClr val="FF0000"/>
                </a:solidFill>
              </a:rPr>
              <a:t>translates</a:t>
            </a:r>
            <a:r>
              <a:rPr lang="en-US" dirty="0" smtClean="0"/>
              <a:t> the words using its dictionary and then puts them in the </a:t>
            </a:r>
            <a:r>
              <a:rPr lang="en-US" dirty="0" smtClean="0">
                <a:solidFill>
                  <a:srgbClr val="FF0000"/>
                </a:solidFill>
              </a:rPr>
              <a:t>right order</a:t>
            </a:r>
            <a:r>
              <a:rPr lang="en-US" dirty="0" smtClean="0"/>
              <a:t>.  This way, it can translate sentences it has </a:t>
            </a:r>
            <a:r>
              <a:rPr lang="en-US" dirty="0" smtClean="0">
                <a:solidFill>
                  <a:srgbClr val="FF0000"/>
                </a:solidFill>
              </a:rPr>
              <a:t>never seen before</a:t>
            </a:r>
            <a:r>
              <a:rPr lang="en-US" dirty="0" smtClean="0"/>
              <a:t>, without a human having to write them all down!</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047" y="2147624"/>
            <a:ext cx="2285714" cy="2285714"/>
          </a:xfrm>
          <a:prstGeom prst="rect">
            <a:avLst/>
          </a:prstGeom>
        </p:spPr>
      </p:pic>
      <p:grpSp>
        <p:nvGrpSpPr>
          <p:cNvPr id="16" name="Group 15"/>
          <p:cNvGrpSpPr/>
          <p:nvPr/>
        </p:nvGrpSpPr>
        <p:grpSpPr>
          <a:xfrm>
            <a:off x="1753925" y="2370235"/>
            <a:ext cx="2345153" cy="800143"/>
            <a:chOff x="846743" y="4776679"/>
            <a:chExt cx="2045381" cy="588835"/>
          </a:xfrm>
        </p:grpSpPr>
        <p:sp>
          <p:nvSpPr>
            <p:cNvPr id="17" name="TextBox 16"/>
            <p:cNvSpPr txBox="1"/>
            <p:nvPr/>
          </p:nvSpPr>
          <p:spPr>
            <a:xfrm>
              <a:off x="1549905" y="4780920"/>
              <a:ext cx="705395" cy="226497"/>
            </a:xfrm>
            <a:prstGeom prst="rect">
              <a:avLst/>
            </a:prstGeom>
            <a:noFill/>
          </p:spPr>
          <p:txBody>
            <a:bodyPr wrap="square" rtlCol="0">
              <a:spAutoFit/>
            </a:bodyPr>
            <a:lstStyle/>
            <a:p>
              <a:r>
                <a:rPr lang="en-US" sz="1400" dirty="0" err="1" smtClean="0"/>
                <a:t>perro</a:t>
              </a:r>
              <a:endParaRPr lang="en-US" sz="1400" dirty="0"/>
            </a:p>
          </p:txBody>
        </p:sp>
        <p:sp>
          <p:nvSpPr>
            <p:cNvPr id="18" name="TextBox 17"/>
            <p:cNvSpPr txBox="1"/>
            <p:nvPr/>
          </p:nvSpPr>
          <p:spPr>
            <a:xfrm>
              <a:off x="2255300" y="4776679"/>
              <a:ext cx="608818" cy="226497"/>
            </a:xfrm>
            <a:prstGeom prst="rect">
              <a:avLst/>
            </a:prstGeom>
            <a:noFill/>
          </p:spPr>
          <p:txBody>
            <a:bodyPr wrap="square" rtlCol="0">
              <a:spAutoFit/>
            </a:bodyPr>
            <a:lstStyle/>
            <a:p>
              <a:r>
                <a:rPr lang="en-US" sz="1400" dirty="0"/>
                <a:t>c</a:t>
              </a:r>
              <a:r>
                <a:rPr lang="en-US" sz="1400" dirty="0" smtClean="0"/>
                <a:t>ome.</a:t>
              </a:r>
              <a:endParaRPr lang="en-US" sz="1400" dirty="0"/>
            </a:p>
          </p:txBody>
        </p:sp>
        <p:sp>
          <p:nvSpPr>
            <p:cNvPr id="19" name="TextBox 18"/>
            <p:cNvSpPr txBox="1"/>
            <p:nvPr/>
          </p:nvSpPr>
          <p:spPr>
            <a:xfrm>
              <a:off x="850552" y="4794637"/>
              <a:ext cx="404179" cy="226497"/>
            </a:xfrm>
            <a:prstGeom prst="rect">
              <a:avLst/>
            </a:prstGeom>
            <a:noFill/>
          </p:spPr>
          <p:txBody>
            <a:bodyPr wrap="square" rtlCol="0">
              <a:spAutoFit/>
            </a:bodyPr>
            <a:lstStyle/>
            <a:p>
              <a:r>
                <a:rPr lang="en-US" sz="1400" dirty="0" smtClean="0"/>
                <a:t>El</a:t>
              </a:r>
              <a:endParaRPr lang="en-US" sz="1400" dirty="0"/>
            </a:p>
          </p:txBody>
        </p:sp>
        <p:sp>
          <p:nvSpPr>
            <p:cNvPr id="20" name="TextBox 19"/>
            <p:cNvSpPr txBox="1"/>
            <p:nvPr/>
          </p:nvSpPr>
          <p:spPr>
            <a:xfrm>
              <a:off x="846743" y="5136116"/>
              <a:ext cx="512695" cy="226497"/>
            </a:xfrm>
            <a:prstGeom prst="rect">
              <a:avLst/>
            </a:prstGeom>
            <a:noFill/>
          </p:spPr>
          <p:txBody>
            <a:bodyPr wrap="square" rtlCol="0">
              <a:spAutoFit/>
            </a:bodyPr>
            <a:lstStyle/>
            <a:p>
              <a:r>
                <a:rPr lang="en-US" sz="1400" dirty="0" smtClean="0"/>
                <a:t>The</a:t>
              </a:r>
              <a:endParaRPr lang="en-US" sz="1400" dirty="0"/>
            </a:p>
          </p:txBody>
        </p:sp>
        <p:sp>
          <p:nvSpPr>
            <p:cNvPr id="21" name="TextBox 20"/>
            <p:cNvSpPr txBox="1"/>
            <p:nvPr/>
          </p:nvSpPr>
          <p:spPr>
            <a:xfrm>
              <a:off x="1563546" y="5136116"/>
              <a:ext cx="678114" cy="226497"/>
            </a:xfrm>
            <a:prstGeom prst="rect">
              <a:avLst/>
            </a:prstGeom>
            <a:noFill/>
          </p:spPr>
          <p:txBody>
            <a:bodyPr wrap="square" rtlCol="0">
              <a:spAutoFit/>
            </a:bodyPr>
            <a:lstStyle/>
            <a:p>
              <a:r>
                <a:rPr lang="en-US" sz="1400" dirty="0" smtClean="0"/>
                <a:t>dog</a:t>
              </a:r>
              <a:endParaRPr lang="en-US" sz="1400" dirty="0"/>
            </a:p>
          </p:txBody>
        </p:sp>
        <p:sp>
          <p:nvSpPr>
            <p:cNvPr id="22" name="TextBox 21"/>
            <p:cNvSpPr txBox="1"/>
            <p:nvPr/>
          </p:nvSpPr>
          <p:spPr>
            <a:xfrm>
              <a:off x="2325790" y="5139017"/>
              <a:ext cx="566334" cy="226497"/>
            </a:xfrm>
            <a:prstGeom prst="rect">
              <a:avLst/>
            </a:prstGeom>
            <a:noFill/>
          </p:spPr>
          <p:txBody>
            <a:bodyPr wrap="square" rtlCol="0">
              <a:spAutoFit/>
            </a:bodyPr>
            <a:lstStyle/>
            <a:p>
              <a:r>
                <a:rPr lang="en-US" sz="1400" dirty="0"/>
                <a:t>e</a:t>
              </a:r>
              <a:r>
                <a:rPr lang="en-US" sz="1400" dirty="0" smtClean="0"/>
                <a:t>ats.</a:t>
              </a:r>
              <a:endParaRPr lang="en-US" sz="1400" dirty="0"/>
            </a:p>
          </p:txBody>
        </p:sp>
      </p:grpSp>
      <p:sp>
        <p:nvSpPr>
          <p:cNvPr id="38" name="TextBox 37"/>
          <p:cNvSpPr txBox="1"/>
          <p:nvPr/>
        </p:nvSpPr>
        <p:spPr>
          <a:xfrm>
            <a:off x="5154958" y="2394637"/>
            <a:ext cx="3838755" cy="600164"/>
          </a:xfrm>
          <a:prstGeom prst="rect">
            <a:avLst/>
          </a:prstGeom>
          <a:noFill/>
        </p:spPr>
        <p:txBody>
          <a:bodyPr wrap="square" rtlCol="0">
            <a:spAutoFit/>
          </a:bodyPr>
          <a:lstStyle/>
          <a:p>
            <a:r>
              <a:rPr lang="en-US" sz="1100" dirty="0" smtClean="0"/>
              <a:t>We “train” them by programming them count many millions of word correspondences like the ones in this example.  After they count, they compute probabilities. </a:t>
            </a:r>
            <a:endParaRPr lang="en-US" sz="1100" dirty="0"/>
          </a:p>
        </p:txBody>
      </p:sp>
      <p:sp>
        <p:nvSpPr>
          <p:cNvPr id="39" name="TextBox 38"/>
          <p:cNvSpPr txBox="1"/>
          <p:nvPr/>
        </p:nvSpPr>
        <p:spPr>
          <a:xfrm>
            <a:off x="1077803" y="3510008"/>
            <a:ext cx="3356174" cy="923330"/>
          </a:xfrm>
          <a:prstGeom prst="rect">
            <a:avLst/>
          </a:prstGeom>
          <a:noFill/>
        </p:spPr>
        <p:txBody>
          <a:bodyPr wrap="square" rtlCol="0">
            <a:spAutoFit/>
          </a:bodyPr>
          <a:lstStyle/>
          <a:p>
            <a:r>
              <a:rPr lang="en-US" dirty="0" smtClean="0"/>
              <a:t>After training, the computer makes a translation dictionary like this: </a:t>
            </a:r>
            <a:endParaRPr lang="en-US" dirty="0"/>
          </a:p>
        </p:txBody>
      </p:sp>
      <p:sp>
        <p:nvSpPr>
          <p:cNvPr id="40" name="TextBox 39"/>
          <p:cNvSpPr txBox="1"/>
          <p:nvPr/>
        </p:nvSpPr>
        <p:spPr>
          <a:xfrm>
            <a:off x="7297947" y="3544514"/>
            <a:ext cx="2173857" cy="577081"/>
          </a:xfrm>
          <a:prstGeom prst="rect">
            <a:avLst/>
          </a:prstGeom>
          <a:noFill/>
        </p:spPr>
        <p:txBody>
          <a:bodyPr wrap="square" rtlCol="0">
            <a:spAutoFit/>
          </a:bodyPr>
          <a:lstStyle/>
          <a:p>
            <a:r>
              <a:rPr lang="en-US" sz="1050" dirty="0" smtClean="0"/>
              <a:t>The real translation dictionary is full of errors, but it contains a probability for each translation. </a:t>
            </a:r>
            <a:endParaRPr lang="en-US" sz="1050" dirty="0"/>
          </a:p>
        </p:txBody>
      </p:sp>
      <p:cxnSp>
        <p:nvCxnSpPr>
          <p:cNvPr id="11" name="Straight Connector 10"/>
          <p:cNvCxnSpPr>
            <a:stCxn id="19" idx="2"/>
            <a:endCxn id="20" idx="0"/>
          </p:cNvCxnSpPr>
          <p:nvPr/>
        </p:nvCxnSpPr>
        <p:spPr>
          <a:xfrm>
            <a:off x="1990000" y="2702414"/>
            <a:ext cx="57843" cy="1562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795408" y="2694719"/>
            <a:ext cx="4084" cy="2059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8" idx="2"/>
            <a:endCxn id="22" idx="0"/>
          </p:cNvCxnSpPr>
          <p:nvPr/>
        </p:nvCxnSpPr>
        <p:spPr>
          <a:xfrm>
            <a:off x="3717945" y="2678012"/>
            <a:ext cx="56465" cy="184589"/>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48403" y="5608381"/>
            <a:ext cx="3702178" cy="369332"/>
          </a:xfrm>
          <a:prstGeom prst="rect">
            <a:avLst/>
          </a:prstGeom>
          <a:noFill/>
        </p:spPr>
        <p:txBody>
          <a:bodyPr wrap="square" rtlCol="0">
            <a:spAutoFit/>
          </a:bodyPr>
          <a:lstStyle/>
          <a:p>
            <a:r>
              <a:rPr lang="en-US" dirty="0" smtClean="0"/>
              <a:t>El        </a:t>
            </a:r>
            <a:r>
              <a:rPr lang="en-US" dirty="0" err="1" smtClean="0"/>
              <a:t>gato</a:t>
            </a:r>
            <a:r>
              <a:rPr lang="en-US" dirty="0" smtClean="0"/>
              <a:t>      come.         </a:t>
            </a:r>
            <a:r>
              <a:rPr lang="en-US" dirty="0" smtClean="0">
                <a:sym typeface="Wingdings" panose="05000000000000000000" pitchFamily="2" charset="2"/>
              </a:rPr>
              <a:t></a:t>
            </a:r>
            <a:endParaRPr lang="en-US" dirty="0"/>
          </a:p>
        </p:txBody>
      </p:sp>
      <p:sp>
        <p:nvSpPr>
          <p:cNvPr id="35" name="TextBox 34"/>
          <p:cNvSpPr txBox="1"/>
          <p:nvPr/>
        </p:nvSpPr>
        <p:spPr>
          <a:xfrm>
            <a:off x="948403" y="5977713"/>
            <a:ext cx="540212" cy="369332"/>
          </a:xfrm>
          <a:prstGeom prst="rect">
            <a:avLst/>
          </a:prstGeom>
          <a:noFill/>
        </p:spPr>
        <p:txBody>
          <a:bodyPr wrap="square" rtlCol="0">
            <a:spAutoFit/>
          </a:bodyPr>
          <a:lstStyle/>
          <a:p>
            <a:r>
              <a:rPr lang="en-US" dirty="0" smtClean="0">
                <a:solidFill>
                  <a:srgbClr val="3E72F4"/>
                </a:solidFill>
              </a:rPr>
              <a:t>the</a:t>
            </a:r>
            <a:endParaRPr lang="en-US" dirty="0">
              <a:solidFill>
                <a:srgbClr val="3E72F4"/>
              </a:solidFill>
            </a:endParaRPr>
          </a:p>
        </p:txBody>
      </p:sp>
      <p:sp>
        <p:nvSpPr>
          <p:cNvPr id="36" name="TextBox 35"/>
          <p:cNvSpPr txBox="1"/>
          <p:nvPr/>
        </p:nvSpPr>
        <p:spPr>
          <a:xfrm>
            <a:off x="1670829" y="5977713"/>
            <a:ext cx="511636" cy="369332"/>
          </a:xfrm>
          <a:prstGeom prst="rect">
            <a:avLst/>
          </a:prstGeom>
          <a:noFill/>
        </p:spPr>
        <p:txBody>
          <a:bodyPr wrap="square" rtlCol="0">
            <a:spAutoFit/>
          </a:bodyPr>
          <a:lstStyle/>
          <a:p>
            <a:r>
              <a:rPr lang="en-US" dirty="0" smtClean="0">
                <a:solidFill>
                  <a:srgbClr val="3E72F4"/>
                </a:solidFill>
              </a:rPr>
              <a:t>cat</a:t>
            </a:r>
            <a:endParaRPr lang="en-US" dirty="0">
              <a:solidFill>
                <a:srgbClr val="3E72F4"/>
              </a:solidFill>
            </a:endParaRPr>
          </a:p>
        </p:txBody>
      </p:sp>
      <p:sp>
        <p:nvSpPr>
          <p:cNvPr id="37" name="TextBox 36"/>
          <p:cNvSpPr txBox="1"/>
          <p:nvPr/>
        </p:nvSpPr>
        <p:spPr>
          <a:xfrm>
            <a:off x="2481467" y="5977713"/>
            <a:ext cx="1080423" cy="369332"/>
          </a:xfrm>
          <a:prstGeom prst="rect">
            <a:avLst/>
          </a:prstGeom>
          <a:noFill/>
        </p:spPr>
        <p:txBody>
          <a:bodyPr wrap="square" rtlCol="0">
            <a:spAutoFit/>
          </a:bodyPr>
          <a:lstStyle/>
          <a:p>
            <a:r>
              <a:rPr lang="en-US" dirty="0" smtClean="0">
                <a:solidFill>
                  <a:srgbClr val="3E72F4"/>
                </a:solidFill>
              </a:rPr>
              <a:t>eats</a:t>
            </a:r>
            <a:endParaRPr lang="en-US" dirty="0">
              <a:solidFill>
                <a:srgbClr val="3E72F4"/>
              </a:solidFill>
            </a:endParaRPr>
          </a:p>
        </p:txBody>
      </p:sp>
    </p:spTree>
    <p:extLst>
      <p:ext uri="{BB962C8B-B14F-4D97-AF65-F5344CB8AC3E}">
        <p14:creationId xmlns:p14="http://schemas.microsoft.com/office/powerpoint/2010/main" val="185129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grpId="0" nodeType="clickEffect">
                                  <p:stCondLst>
                                    <p:cond delay="0"/>
                                  </p:stCondLst>
                                  <p:childTnLst>
                                    <p:animMotion origin="layout" path="M 2.08333E-7 3.7037E-7 L 0.13542 3.7037E-7 C 0.19609 3.7037E-7 0.27096 -0.01597 0.27096 -0.0287 L 0.27096 -0.05718 " pathEditMode="relative" rAng="0" ptsTypes="AAAA">
                                      <p:cBhvr>
                                        <p:cTn id="6" dur="2000" fill="hold"/>
                                        <p:tgtEl>
                                          <p:spTgt spid="35"/>
                                        </p:tgtEl>
                                        <p:attrNameLst>
                                          <p:attrName>ppt_x</p:attrName>
                                          <p:attrName>ppt_y</p:attrName>
                                        </p:attrNameLst>
                                      </p:cBhvr>
                                      <p:rCtr x="13542" y="-2870"/>
                                    </p:animMotion>
                                  </p:childTnLst>
                                </p:cTn>
                              </p:par>
                            </p:childTnLst>
                          </p:cTn>
                        </p:par>
                      </p:childTnLst>
                    </p:cTn>
                  </p:par>
                  <p:par>
                    <p:cTn id="7" fill="hold">
                      <p:stCondLst>
                        <p:cond delay="indefinite"/>
                      </p:stCondLst>
                      <p:childTnLst>
                        <p:par>
                          <p:cTn id="8" fill="hold">
                            <p:stCondLst>
                              <p:cond delay="0"/>
                            </p:stCondLst>
                            <p:childTnLst>
                              <p:par>
                                <p:cTn id="9" presetID="43" presetClass="path" presetSubtype="0" accel="50000" decel="50000" fill="hold" grpId="0" nodeType="clickEffect">
                                  <p:stCondLst>
                                    <p:cond delay="0"/>
                                  </p:stCondLst>
                                  <p:childTnLst>
                                    <p:animMotion origin="layout" path="M -2.70833E-6 3.7037E-7 L 0.12891 3.7037E-7 C 0.18672 3.7037E-7 0.25808 -0.0169 0.25808 -0.02963 L 0.25808 -0.0581 " pathEditMode="relative" rAng="0" ptsTypes="AAAA">
                                      <p:cBhvr>
                                        <p:cTn id="10" dur="2000" fill="hold"/>
                                        <p:tgtEl>
                                          <p:spTgt spid="36"/>
                                        </p:tgtEl>
                                        <p:attrNameLst>
                                          <p:attrName>ppt_x</p:attrName>
                                          <p:attrName>ppt_y</p:attrName>
                                        </p:attrNameLst>
                                      </p:cBhvr>
                                      <p:rCtr x="12904" y="-2917"/>
                                    </p:animMotion>
                                  </p:childTnLst>
                                </p:cTn>
                              </p:par>
                            </p:childTnLst>
                          </p:cTn>
                        </p:par>
                      </p:childTnLst>
                    </p:cTn>
                  </p:par>
                  <p:par>
                    <p:cTn id="11" fill="hold">
                      <p:stCondLst>
                        <p:cond delay="indefinite"/>
                      </p:stCondLst>
                      <p:childTnLst>
                        <p:par>
                          <p:cTn id="12" fill="hold">
                            <p:stCondLst>
                              <p:cond delay="0"/>
                            </p:stCondLst>
                            <p:childTnLst>
                              <p:par>
                                <p:cTn id="13" presetID="43" presetClass="path" presetSubtype="0" accel="50000" decel="50000" fill="hold" grpId="0" nodeType="clickEffect">
                                  <p:stCondLst>
                                    <p:cond delay="0"/>
                                  </p:stCondLst>
                                  <p:childTnLst>
                                    <p:animMotion origin="layout" path="M 3.54167E-6 3.7037E-7 L 0.11562 3.7037E-7 C 0.16731 3.7037E-7 0.23138 -0.01597 0.23138 -0.02847 L 0.23138 -0.05602 " pathEditMode="relative" rAng="0" ptsTypes="AAAA">
                                      <p:cBhvr>
                                        <p:cTn id="14" dur="2000" fill="hold"/>
                                        <p:tgtEl>
                                          <p:spTgt spid="37"/>
                                        </p:tgtEl>
                                        <p:attrNameLst>
                                          <p:attrName>ppt_x</p:attrName>
                                          <p:attrName>ppt_y</p:attrName>
                                        </p:attrNameLst>
                                      </p:cBhvr>
                                      <p:rCtr x="11563" y="-28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GUESS THE LANGUAGE?</a:t>
            </a:r>
            <a:endParaRPr lang="en-US" dirty="0"/>
          </a:p>
        </p:txBody>
      </p:sp>
      <p:sp>
        <p:nvSpPr>
          <p:cNvPr id="5" name="TextBox 4"/>
          <p:cNvSpPr txBox="1"/>
          <p:nvPr/>
        </p:nvSpPr>
        <p:spPr>
          <a:xfrm>
            <a:off x="4688156" y="5424077"/>
            <a:ext cx="2821781" cy="769441"/>
          </a:xfrm>
          <a:prstGeom prst="rect">
            <a:avLst/>
          </a:prstGeom>
          <a:noFill/>
        </p:spPr>
        <p:txBody>
          <a:bodyPr wrap="square" rtlCol="0">
            <a:spAutoFit/>
          </a:bodyPr>
          <a:lstStyle/>
          <a:p>
            <a:r>
              <a:rPr lang="en-US" sz="4400" dirty="0" smtClean="0">
                <a:solidFill>
                  <a:srgbClr val="3E72F4"/>
                </a:solidFill>
              </a:rPr>
              <a:t>Georgian</a:t>
            </a:r>
            <a:endParaRPr lang="en-US" sz="4400" dirty="0">
              <a:solidFill>
                <a:srgbClr val="3E72F4"/>
              </a:solidFill>
            </a:endParaRPr>
          </a:p>
        </p:txBody>
      </p:sp>
      <p:grpSp>
        <p:nvGrpSpPr>
          <p:cNvPr id="10" name="Group 9"/>
          <p:cNvGrpSpPr/>
          <p:nvPr/>
        </p:nvGrpSpPr>
        <p:grpSpPr>
          <a:xfrm>
            <a:off x="1069847" y="2121408"/>
            <a:ext cx="10058400" cy="1467930"/>
            <a:chOff x="1069847" y="2121408"/>
            <a:chExt cx="10058400" cy="1467930"/>
          </a:xfrm>
        </p:grpSpPr>
        <p:pic>
          <p:nvPicPr>
            <p:cNvPr id="3074" name="Picture 2" descr="File:დამწერლობა.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7443" y="2551622"/>
              <a:ext cx="3744119" cy="1037716"/>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1069847" y="2121408"/>
              <a:ext cx="10058400" cy="4561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dirty="0"/>
                <a:t>HINT #1:  Its writing system is called </a:t>
              </a:r>
              <a:r>
                <a:rPr lang="en-US" dirty="0">
                  <a:solidFill>
                    <a:srgbClr val="FF0000"/>
                  </a:solidFill>
                </a:rPr>
                <a:t>Mkhedruli</a:t>
              </a:r>
              <a:r>
                <a:rPr lang="en-US" dirty="0"/>
                <a:t> and looks like </a:t>
              </a:r>
              <a:r>
                <a:rPr lang="en-US" dirty="0" smtClean="0"/>
                <a:t>this:</a:t>
              </a:r>
            </a:p>
          </p:txBody>
        </p:sp>
      </p:grpSp>
      <p:sp>
        <p:nvSpPr>
          <p:cNvPr id="6" name="Rectangle 5"/>
          <p:cNvSpPr/>
          <p:nvPr/>
        </p:nvSpPr>
        <p:spPr>
          <a:xfrm>
            <a:off x="1069846" y="3823638"/>
            <a:ext cx="9610059" cy="984885"/>
          </a:xfrm>
          <a:prstGeom prst="rect">
            <a:avLst/>
          </a:prstGeom>
        </p:spPr>
        <p:txBody>
          <a:bodyPr wrap="square">
            <a:spAutoFit/>
          </a:bodyPr>
          <a:lstStyle/>
          <a:p>
            <a:r>
              <a:rPr lang="en-US" sz="2000" dirty="0"/>
              <a:t>HINT #2:  It’s spoken in </a:t>
            </a:r>
            <a:r>
              <a:rPr lang="en-US" sz="2000" dirty="0">
                <a:solidFill>
                  <a:srgbClr val="FF0000"/>
                </a:solidFill>
              </a:rPr>
              <a:t>Georgia</a:t>
            </a:r>
            <a:r>
              <a:rPr lang="en-US" sz="2000" dirty="0"/>
              <a:t>, </a:t>
            </a:r>
            <a:r>
              <a:rPr lang="en-US" sz="2000" dirty="0">
                <a:solidFill>
                  <a:srgbClr val="FF0000"/>
                </a:solidFill>
              </a:rPr>
              <a:t>Armenia</a:t>
            </a:r>
            <a:r>
              <a:rPr lang="en-US" sz="2000" dirty="0"/>
              <a:t>, </a:t>
            </a:r>
            <a:r>
              <a:rPr lang="en-US" sz="2000" dirty="0">
                <a:solidFill>
                  <a:srgbClr val="FF0000"/>
                </a:solidFill>
              </a:rPr>
              <a:t>Azerbaijan</a:t>
            </a:r>
            <a:r>
              <a:rPr lang="en-US" sz="2000" dirty="0"/>
              <a:t>, </a:t>
            </a:r>
            <a:r>
              <a:rPr lang="en-US" sz="2000" dirty="0">
                <a:solidFill>
                  <a:srgbClr val="FF0000"/>
                </a:solidFill>
              </a:rPr>
              <a:t>Iran</a:t>
            </a:r>
            <a:r>
              <a:rPr lang="en-US" sz="2000" dirty="0"/>
              <a:t>, and other countries in the </a:t>
            </a:r>
            <a:r>
              <a:rPr lang="en-US" sz="2000" dirty="0">
                <a:solidFill>
                  <a:srgbClr val="FF0000"/>
                </a:solidFill>
              </a:rPr>
              <a:t>South Caucasus</a:t>
            </a:r>
            <a:r>
              <a:rPr lang="en-US" sz="2000" dirty="0"/>
              <a:t>.</a:t>
            </a:r>
          </a:p>
          <a:p>
            <a:endParaRPr lang="en-US" dirty="0" smtClean="0"/>
          </a:p>
        </p:txBody>
      </p:sp>
      <p:sp>
        <p:nvSpPr>
          <p:cNvPr id="9" name="TextBox 8"/>
          <p:cNvSpPr txBox="1"/>
          <p:nvPr/>
        </p:nvSpPr>
        <p:spPr>
          <a:xfrm>
            <a:off x="1069846" y="4808523"/>
            <a:ext cx="9367173" cy="400110"/>
          </a:xfrm>
          <a:prstGeom prst="rect">
            <a:avLst/>
          </a:prstGeom>
          <a:noFill/>
        </p:spPr>
        <p:txBody>
          <a:bodyPr wrap="square" rtlCol="0">
            <a:spAutoFit/>
          </a:bodyPr>
          <a:lstStyle/>
          <a:p>
            <a:r>
              <a:rPr lang="en-US" sz="2000" dirty="0" smtClean="0"/>
              <a:t>HINT #3:  It </a:t>
            </a:r>
            <a:r>
              <a:rPr lang="en-US" sz="2000" dirty="0" smtClean="0">
                <a:solidFill>
                  <a:srgbClr val="FF0000"/>
                </a:solidFill>
              </a:rPr>
              <a:t>shares the name </a:t>
            </a:r>
            <a:r>
              <a:rPr lang="en-US" sz="2000" dirty="0" smtClean="0"/>
              <a:t>of the main country where it’s spoken.</a:t>
            </a:r>
            <a:endParaRPr lang="en-US" sz="2000" dirty="0"/>
          </a:p>
        </p:txBody>
      </p:sp>
      <p:sp>
        <p:nvSpPr>
          <p:cNvPr id="13" name="TextBox 12"/>
          <p:cNvSpPr txBox="1"/>
          <p:nvPr/>
        </p:nvSpPr>
        <p:spPr>
          <a:xfrm>
            <a:off x="8437435" y="6299060"/>
            <a:ext cx="3081337" cy="369332"/>
          </a:xfrm>
          <a:prstGeom prst="rect">
            <a:avLst/>
          </a:prstGeom>
          <a:noFill/>
        </p:spPr>
        <p:txBody>
          <a:bodyPr wrap="square" rtlCol="0">
            <a:spAutoFit/>
          </a:bodyPr>
          <a:lstStyle/>
          <a:p>
            <a:r>
              <a:rPr lang="en-US" i="1" dirty="0" smtClean="0"/>
              <a:t>Source: www.omniglot.com</a:t>
            </a:r>
            <a:endParaRPr lang="en-US" i="1" dirty="0"/>
          </a:p>
        </p:txBody>
      </p:sp>
    </p:spTree>
    <p:extLst>
      <p:ext uri="{BB962C8B-B14F-4D97-AF65-F5344CB8AC3E}">
        <p14:creationId xmlns:p14="http://schemas.microsoft.com/office/powerpoint/2010/main" val="339663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568575"/>
            <a:ext cx="10058400" cy="996513"/>
          </a:xfrm>
        </p:spPr>
        <p:txBody>
          <a:bodyPr>
            <a:normAutofit lnSpcReduction="10000"/>
          </a:bodyPr>
          <a:lstStyle/>
          <a:p>
            <a:pPr marL="0" indent="0">
              <a:lnSpc>
                <a:spcPct val="150000"/>
              </a:lnSpc>
              <a:buNone/>
            </a:pPr>
            <a:r>
              <a:rPr lang="en-US" dirty="0" smtClean="0"/>
              <a:t>Each of these newspaper headlines can have </a:t>
            </a:r>
            <a:r>
              <a:rPr lang="en-US" dirty="0" smtClean="0">
                <a:solidFill>
                  <a:srgbClr val="FF0000"/>
                </a:solidFill>
              </a:rPr>
              <a:t>two different meanings</a:t>
            </a:r>
            <a:r>
              <a:rPr lang="en-US" dirty="0" smtClean="0"/>
              <a:t>!</a:t>
            </a:r>
            <a:br>
              <a:rPr lang="en-US" dirty="0" smtClean="0"/>
            </a:br>
            <a:r>
              <a:rPr lang="en-US" dirty="0" smtClean="0"/>
              <a:t>Can you figure out what they are?</a:t>
            </a:r>
          </a:p>
        </p:txBody>
      </p:sp>
      <p:sp>
        <p:nvSpPr>
          <p:cNvPr id="5" name="TextBox 4"/>
          <p:cNvSpPr txBox="1"/>
          <p:nvPr/>
        </p:nvSpPr>
        <p:spPr>
          <a:xfrm>
            <a:off x="1792091" y="2213113"/>
            <a:ext cx="8044069" cy="4524315"/>
          </a:xfrm>
          <a:prstGeom prst="rect">
            <a:avLst/>
          </a:prstGeom>
          <a:noFill/>
        </p:spPr>
        <p:txBody>
          <a:bodyPr wrap="square" rtlCol="0">
            <a:spAutoFit/>
          </a:bodyPr>
          <a:lstStyle/>
          <a:p>
            <a:pPr marL="514350" indent="-514350" algn="ctr">
              <a:buAutoNum type="alphaUcPeriod"/>
            </a:pPr>
            <a:r>
              <a:rPr lang="en-US" sz="3200" dirty="0" smtClean="0">
                <a:solidFill>
                  <a:srgbClr val="FF0000"/>
                </a:solidFill>
              </a:rPr>
              <a:t>REWARD OFFERED FOR LOST CAT</a:t>
            </a:r>
            <a:endParaRPr lang="en-US" sz="3200" dirty="0">
              <a:solidFill>
                <a:srgbClr val="FF0000"/>
              </a:solidFill>
            </a:endParaRPr>
          </a:p>
          <a:p>
            <a:pPr marL="514350" indent="-514350" algn="ctr">
              <a:buAutoNum type="alphaUcPeriod"/>
            </a:pPr>
            <a:endParaRPr lang="en-US" sz="3200" dirty="0" smtClean="0">
              <a:solidFill>
                <a:srgbClr val="FF0000"/>
              </a:solidFill>
            </a:endParaRPr>
          </a:p>
          <a:p>
            <a:pPr marL="514350" indent="-514350" algn="ctr">
              <a:buAutoNum type="alphaUcPeriod"/>
            </a:pPr>
            <a:r>
              <a:rPr lang="en-US" sz="3200" dirty="0" smtClean="0">
                <a:solidFill>
                  <a:srgbClr val="FF0000"/>
                </a:solidFill>
              </a:rPr>
              <a:t>NEW MALL OPENS DOORS</a:t>
            </a:r>
          </a:p>
          <a:p>
            <a:pPr marL="514350" indent="-514350" algn="ctr">
              <a:buAutoNum type="alphaUcPeriod"/>
            </a:pPr>
            <a:endParaRPr lang="en-US" sz="3200" dirty="0">
              <a:solidFill>
                <a:srgbClr val="FF0000"/>
              </a:solidFill>
            </a:endParaRPr>
          </a:p>
          <a:p>
            <a:pPr marL="514350" indent="-514350" algn="ctr">
              <a:buAutoNum type="alphaUcPeriod"/>
            </a:pPr>
            <a:r>
              <a:rPr lang="en-US" sz="3200" dirty="0" smtClean="0">
                <a:solidFill>
                  <a:srgbClr val="FF0000"/>
                </a:solidFill>
              </a:rPr>
              <a:t>CONVICT BEGINS SENTENCE</a:t>
            </a:r>
          </a:p>
          <a:p>
            <a:pPr marL="514350" indent="-514350" algn="ctr">
              <a:buAutoNum type="alphaUcPeriod"/>
            </a:pPr>
            <a:endParaRPr lang="en-US" sz="3200" dirty="0">
              <a:solidFill>
                <a:srgbClr val="FF0000"/>
              </a:solidFill>
            </a:endParaRPr>
          </a:p>
          <a:p>
            <a:pPr marL="514350" indent="-514350" algn="ctr">
              <a:buAutoNum type="alphaUcPeriod"/>
            </a:pPr>
            <a:endParaRPr lang="en-US" sz="3200" dirty="0" smtClean="0">
              <a:solidFill>
                <a:srgbClr val="FF0000"/>
              </a:solidFill>
            </a:endParaRPr>
          </a:p>
          <a:p>
            <a:pPr marL="514350" indent="-514350" algn="ctr">
              <a:buAutoNum type="alphaUcPeriod"/>
            </a:pPr>
            <a:endParaRPr lang="en-US" sz="3200" dirty="0" smtClean="0">
              <a:solidFill>
                <a:srgbClr val="FF0000"/>
              </a:solidFill>
            </a:endParaRPr>
          </a:p>
          <a:p>
            <a:pPr marL="2343150" lvl="4" indent="-514350" algn="ctr">
              <a:buAutoNum type="alphaUcPeriod"/>
            </a:pPr>
            <a:endParaRPr lang="en-US" sz="3200" dirty="0">
              <a:solidFill>
                <a:srgbClr val="FF0000"/>
              </a:solidFill>
            </a:endParaRPr>
          </a:p>
        </p:txBody>
      </p:sp>
      <p:sp>
        <p:nvSpPr>
          <p:cNvPr id="4" name="Rectangle 3"/>
          <p:cNvSpPr/>
          <p:nvPr/>
        </p:nvSpPr>
        <p:spPr>
          <a:xfrm rot="802897">
            <a:off x="9480329" y="671015"/>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6" name="Rectangle 5"/>
          <p:cNvSpPr/>
          <p:nvPr/>
        </p:nvSpPr>
        <p:spPr>
          <a:xfrm rot="20660228">
            <a:off x="1015788" y="2805077"/>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
        <p:nvSpPr>
          <p:cNvPr id="7" name="Rectangle 6"/>
          <p:cNvSpPr/>
          <p:nvPr/>
        </p:nvSpPr>
        <p:spPr>
          <a:xfrm rot="802897">
            <a:off x="9727621" y="4488160"/>
            <a:ext cx="1103690" cy="1862048"/>
          </a:xfrm>
          <a:prstGeom prst="rect">
            <a:avLst/>
          </a:prstGeom>
          <a:noFill/>
        </p:spPr>
        <p:txBody>
          <a:bodyPr wrap="square" lIns="91440" tIns="45720" rIns="91440" bIns="45720">
            <a:spAutoFit/>
          </a:bodyPr>
          <a:lstStyle/>
          <a:p>
            <a:pPr algn="ctr"/>
            <a:r>
              <a:rPr lang="en-US" sz="115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erlin Sans FB" panose="020E0602020502020306" pitchFamily="34" charset="0"/>
            </a:endParaRPr>
          </a:p>
        </p:txBody>
      </p:sp>
    </p:spTree>
    <p:extLst>
      <p:ext uri="{BB962C8B-B14F-4D97-AF65-F5344CB8AC3E}">
        <p14:creationId xmlns:p14="http://schemas.microsoft.com/office/powerpoint/2010/main" val="22211946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it so hard for computers to understand us?</a:t>
            </a:r>
            <a:endParaRPr lang="en-US" dirty="0"/>
          </a:p>
        </p:txBody>
      </p:sp>
      <p:sp>
        <p:nvSpPr>
          <p:cNvPr id="4" name="TextBox 3"/>
          <p:cNvSpPr txBox="1"/>
          <p:nvPr/>
        </p:nvSpPr>
        <p:spPr>
          <a:xfrm>
            <a:off x="1069848" y="2093976"/>
            <a:ext cx="9636918" cy="2308324"/>
          </a:xfrm>
          <a:prstGeom prst="rect">
            <a:avLst/>
          </a:prstGeom>
          <a:noFill/>
        </p:spPr>
        <p:txBody>
          <a:bodyPr wrap="square" rtlCol="0">
            <a:spAutoFit/>
          </a:bodyPr>
          <a:lstStyle/>
          <a:p>
            <a:r>
              <a:rPr lang="en-US" dirty="0" smtClean="0"/>
              <a:t>Even though it’s funny to imagine the hidden meaning of these sentences, you can probably </a:t>
            </a:r>
            <a:r>
              <a:rPr lang="en-US" dirty="0" smtClean="0">
                <a:solidFill>
                  <a:srgbClr val="FF0000"/>
                </a:solidFill>
              </a:rPr>
              <a:t>guess</a:t>
            </a:r>
            <a:r>
              <a:rPr lang="en-US" dirty="0" smtClean="0"/>
              <a:t> which meaning is correct.</a:t>
            </a:r>
            <a:br>
              <a:rPr lang="en-US" dirty="0" smtClean="0"/>
            </a:br>
            <a:r>
              <a:rPr lang="en-US" dirty="0" smtClean="0"/>
              <a:t/>
            </a:r>
            <a:br>
              <a:rPr lang="en-US" dirty="0" smtClean="0"/>
            </a:br>
            <a:r>
              <a:rPr lang="en-US" dirty="0" smtClean="0"/>
              <a:t>We make </a:t>
            </a:r>
            <a:r>
              <a:rPr lang="en-US" dirty="0" smtClean="0">
                <a:solidFill>
                  <a:srgbClr val="FF0000"/>
                </a:solidFill>
              </a:rPr>
              <a:t>thousands of those guesses </a:t>
            </a:r>
            <a:r>
              <a:rPr lang="en-US" dirty="0" smtClean="0"/>
              <a:t>every day -- we don’t always say exactly what we mean, but luckily everyone’s brain can </a:t>
            </a:r>
            <a:r>
              <a:rPr lang="en-US" dirty="0" smtClean="0">
                <a:solidFill>
                  <a:srgbClr val="FF0000"/>
                </a:solidFill>
              </a:rPr>
              <a:t>fill in the gaps</a:t>
            </a:r>
            <a:r>
              <a:rPr lang="en-US" dirty="0" smtClean="0"/>
              <a:t>.</a:t>
            </a:r>
          </a:p>
          <a:p>
            <a:endParaRPr lang="en-US" dirty="0"/>
          </a:p>
          <a:p>
            <a:r>
              <a:rPr lang="en-US" dirty="0" smtClean="0"/>
              <a:t>Unfortunately, the guesses that are so easy for us are </a:t>
            </a:r>
            <a:r>
              <a:rPr lang="en-US" dirty="0" smtClean="0">
                <a:solidFill>
                  <a:srgbClr val="FF0000"/>
                </a:solidFill>
              </a:rPr>
              <a:t>very hard </a:t>
            </a:r>
            <a:r>
              <a:rPr lang="en-US" dirty="0" smtClean="0"/>
              <a:t>for a computer! </a:t>
            </a:r>
          </a:p>
          <a:p>
            <a:r>
              <a:rPr lang="en-US" dirty="0" smtClean="0"/>
              <a:t>In this example, who is smart and who has computers?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0244" y="1614211"/>
            <a:ext cx="1914525" cy="1108075"/>
          </a:xfrm>
          <a:prstGeom prst="rect">
            <a:avLst/>
          </a:prstGeom>
        </p:spPr>
      </p:pic>
      <p:sp>
        <p:nvSpPr>
          <p:cNvPr id="3" name="TextBox 2"/>
          <p:cNvSpPr txBox="1"/>
          <p:nvPr/>
        </p:nvSpPr>
        <p:spPr>
          <a:xfrm>
            <a:off x="1199071" y="4710023"/>
            <a:ext cx="5969479" cy="369332"/>
          </a:xfrm>
          <a:prstGeom prst="rect">
            <a:avLst/>
          </a:prstGeom>
          <a:noFill/>
        </p:spPr>
        <p:txBody>
          <a:bodyPr wrap="square" rtlCol="0">
            <a:spAutoFit/>
          </a:bodyPr>
          <a:lstStyle/>
          <a:p>
            <a:r>
              <a:rPr lang="en-US" dirty="0" smtClean="0"/>
              <a:t>[smart students] and [teachers with computers]</a:t>
            </a:r>
            <a:endParaRPr lang="en-US" dirty="0"/>
          </a:p>
        </p:txBody>
      </p:sp>
      <p:sp>
        <p:nvSpPr>
          <p:cNvPr id="10" name="TextBox 9"/>
          <p:cNvSpPr txBox="1"/>
          <p:nvPr/>
        </p:nvSpPr>
        <p:spPr>
          <a:xfrm>
            <a:off x="1222077" y="5079355"/>
            <a:ext cx="5969479" cy="369332"/>
          </a:xfrm>
          <a:prstGeom prst="rect">
            <a:avLst/>
          </a:prstGeom>
          <a:noFill/>
        </p:spPr>
        <p:txBody>
          <a:bodyPr wrap="square" rtlCol="0">
            <a:spAutoFit/>
          </a:bodyPr>
          <a:lstStyle/>
          <a:p>
            <a:r>
              <a:rPr lang="en-US" dirty="0" smtClean="0"/>
              <a:t>[[smart students] and teachers] with computers</a:t>
            </a:r>
            <a:endParaRPr lang="en-US" dirty="0"/>
          </a:p>
        </p:txBody>
      </p:sp>
      <p:sp>
        <p:nvSpPr>
          <p:cNvPr id="11" name="TextBox 10"/>
          <p:cNvSpPr txBox="1"/>
          <p:nvPr/>
        </p:nvSpPr>
        <p:spPr>
          <a:xfrm>
            <a:off x="1250829" y="5455353"/>
            <a:ext cx="5969479" cy="369332"/>
          </a:xfrm>
          <a:prstGeom prst="rect">
            <a:avLst/>
          </a:prstGeom>
          <a:noFill/>
        </p:spPr>
        <p:txBody>
          <a:bodyPr wrap="square" rtlCol="0">
            <a:spAutoFit/>
          </a:bodyPr>
          <a:lstStyle/>
          <a:p>
            <a:r>
              <a:rPr lang="en-US" dirty="0" smtClean="0"/>
              <a:t>smart [students and [teachers with computers]]</a:t>
            </a:r>
            <a:endParaRPr lang="en-US" dirty="0"/>
          </a:p>
        </p:txBody>
      </p:sp>
      <p:sp>
        <p:nvSpPr>
          <p:cNvPr id="12" name="TextBox 11"/>
          <p:cNvSpPr txBox="1"/>
          <p:nvPr/>
        </p:nvSpPr>
        <p:spPr>
          <a:xfrm>
            <a:off x="1222076" y="5832331"/>
            <a:ext cx="5969479" cy="369332"/>
          </a:xfrm>
          <a:prstGeom prst="rect">
            <a:avLst/>
          </a:prstGeom>
          <a:noFill/>
        </p:spPr>
        <p:txBody>
          <a:bodyPr wrap="square" rtlCol="0">
            <a:spAutoFit/>
          </a:bodyPr>
          <a:lstStyle/>
          <a:p>
            <a:r>
              <a:rPr lang="en-US" dirty="0" smtClean="0"/>
              <a:t>smart [students and teachers] with computers</a:t>
            </a:r>
            <a:endParaRPr lang="en-US" dirty="0"/>
          </a:p>
        </p:txBody>
      </p:sp>
      <p:sp>
        <p:nvSpPr>
          <p:cNvPr id="13" name="TextBox 12"/>
          <p:cNvSpPr txBox="1"/>
          <p:nvPr/>
        </p:nvSpPr>
        <p:spPr>
          <a:xfrm>
            <a:off x="7082285" y="4887831"/>
            <a:ext cx="4338317" cy="1446550"/>
          </a:xfrm>
          <a:prstGeom prst="rect">
            <a:avLst/>
          </a:prstGeom>
          <a:noFill/>
        </p:spPr>
        <p:txBody>
          <a:bodyPr wrap="square" rtlCol="0">
            <a:spAutoFit/>
          </a:bodyPr>
          <a:lstStyle/>
          <a:p>
            <a:r>
              <a:rPr lang="en-US" sz="1100" dirty="0" smtClean="0"/>
              <a:t>This made up example is simple compared to what computers really encounter in Wikipedia, social media, email, and on-line newspapers.   Ambiguity of this sort is </a:t>
            </a:r>
            <a:r>
              <a:rPr lang="en-US" sz="1100" i="1" dirty="0" err="1" smtClean="0"/>
              <a:t>combinatoric</a:t>
            </a:r>
            <a:r>
              <a:rPr lang="en-US" sz="1100" i="1" dirty="0" smtClean="0"/>
              <a:t> </a:t>
            </a:r>
            <a:r>
              <a:rPr lang="en-US" sz="1100" dirty="0" smtClean="0"/>
              <a:t>and can fill up a computer’s memory quickly. </a:t>
            </a:r>
          </a:p>
          <a:p>
            <a:endParaRPr lang="en-US" sz="1100" dirty="0" smtClean="0"/>
          </a:p>
          <a:p>
            <a:r>
              <a:rPr lang="en-US" sz="1100" dirty="0" smtClean="0"/>
              <a:t>People, on the other hand, read over most ambiguity without noticing. Why </a:t>
            </a:r>
            <a:r>
              <a:rPr lang="en-US" sz="1100" dirty="0"/>
              <a:t>doesn’t it fill up your </a:t>
            </a:r>
            <a:r>
              <a:rPr lang="en-US" sz="1100" dirty="0" smtClean="0"/>
              <a:t>memory?  That’s a good research question!</a:t>
            </a:r>
            <a:endParaRPr lang="en-US" sz="1100" dirty="0"/>
          </a:p>
        </p:txBody>
      </p:sp>
    </p:spTree>
    <p:extLst>
      <p:ext uri="{BB962C8B-B14F-4D97-AF65-F5344CB8AC3E}">
        <p14:creationId xmlns:p14="http://schemas.microsoft.com/office/powerpoint/2010/main" val="24425808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741061"/>
          </a:xfrm>
        </p:spPr>
        <p:txBody>
          <a:bodyPr>
            <a:normAutofit/>
          </a:bodyPr>
          <a:lstStyle/>
          <a:p>
            <a:pPr marL="0" indent="0">
              <a:buNone/>
            </a:pPr>
            <a:r>
              <a:rPr lang="en-US" dirty="0" smtClean="0">
                <a:solidFill>
                  <a:srgbClr val="FF0000"/>
                </a:solidFill>
              </a:rPr>
              <a:t>Japanese</a:t>
            </a:r>
            <a:r>
              <a:rPr lang="en-US" dirty="0" smtClean="0"/>
              <a:t> uses a system of letters known as </a:t>
            </a:r>
            <a:r>
              <a:rPr lang="en-US" dirty="0" smtClean="0">
                <a:solidFill>
                  <a:srgbClr val="FF0000"/>
                </a:solidFill>
              </a:rPr>
              <a:t>kanji</a:t>
            </a:r>
            <a:r>
              <a:rPr lang="en-US" dirty="0" smtClean="0"/>
              <a:t>. Each kanji has a specific meaning and pronunciation(s), and kanji can be combined to make new meanings.</a:t>
            </a:r>
          </a:p>
        </p:txBody>
      </p:sp>
      <p:sp>
        <p:nvSpPr>
          <p:cNvPr id="4" name="Content Placeholder 2"/>
          <p:cNvSpPr txBox="1">
            <a:spLocks/>
          </p:cNvSpPr>
          <p:nvPr/>
        </p:nvSpPr>
        <p:spPr>
          <a:xfrm>
            <a:off x="784926" y="4672451"/>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What do you think </a:t>
            </a:r>
            <a:r>
              <a:rPr lang="ja-JP" altLang="en-US" dirty="0" smtClean="0"/>
              <a:t>　</a:t>
            </a:r>
            <a:r>
              <a:rPr lang="ja-JP" altLang="en-US" dirty="0" smtClean="0">
                <a:solidFill>
                  <a:srgbClr val="FF0000"/>
                </a:solidFill>
              </a:rPr>
              <a:t>今日</a:t>
            </a:r>
            <a:r>
              <a:rPr lang="ja-JP" altLang="en-US" dirty="0" smtClean="0"/>
              <a:t>　</a:t>
            </a:r>
            <a:r>
              <a:rPr lang="en-US" dirty="0" smtClean="0"/>
              <a:t>means?</a:t>
            </a:r>
          </a:p>
        </p:txBody>
      </p:sp>
      <p:sp>
        <p:nvSpPr>
          <p:cNvPr id="5" name="TextBox 4"/>
          <p:cNvSpPr txBox="1"/>
          <p:nvPr/>
        </p:nvSpPr>
        <p:spPr>
          <a:xfrm>
            <a:off x="1305339" y="1762539"/>
            <a:ext cx="8044069" cy="2123658"/>
          </a:xfrm>
          <a:prstGeom prst="rect">
            <a:avLst/>
          </a:prstGeom>
          <a:noFill/>
        </p:spPr>
        <p:txBody>
          <a:bodyPr wrap="square" rtlCol="0">
            <a:spAutoFit/>
          </a:bodyPr>
          <a:lstStyle/>
          <a:p>
            <a:r>
              <a:rPr lang="ja-JP" altLang="en-US" sz="4400" dirty="0" smtClean="0">
                <a:solidFill>
                  <a:srgbClr val="FF0000"/>
                </a:solidFill>
              </a:rPr>
              <a:t>今</a:t>
            </a:r>
            <a:r>
              <a:rPr lang="en-US" sz="4400" dirty="0" smtClean="0"/>
              <a:t>	=	“now”</a:t>
            </a:r>
            <a:r>
              <a:rPr lang="en-US" sz="4400" dirty="0" smtClean="0">
                <a:solidFill>
                  <a:srgbClr val="FF0000"/>
                </a:solidFill>
              </a:rPr>
              <a:t/>
            </a:r>
            <a:br>
              <a:rPr lang="en-US" sz="4400" dirty="0" smtClean="0">
                <a:solidFill>
                  <a:srgbClr val="FF0000"/>
                </a:solidFill>
              </a:rPr>
            </a:br>
            <a:r>
              <a:rPr lang="en-US" sz="4400" dirty="0" smtClean="0">
                <a:solidFill>
                  <a:srgbClr val="FF0000"/>
                </a:solidFill>
              </a:rPr>
              <a:t/>
            </a:r>
            <a:br>
              <a:rPr lang="en-US" sz="4400" dirty="0" smtClean="0">
                <a:solidFill>
                  <a:srgbClr val="FF0000"/>
                </a:solidFill>
              </a:rPr>
            </a:br>
            <a:r>
              <a:rPr lang="ja-JP" altLang="en-US" sz="4400" dirty="0" smtClean="0">
                <a:solidFill>
                  <a:srgbClr val="FF0000"/>
                </a:solidFill>
              </a:rPr>
              <a:t>日</a:t>
            </a:r>
            <a:r>
              <a:rPr lang="en-US" sz="4400" dirty="0" smtClean="0">
                <a:solidFill>
                  <a:srgbClr val="FF0000"/>
                </a:solidFill>
              </a:rPr>
              <a:t>	</a:t>
            </a:r>
            <a:r>
              <a:rPr lang="en-US" sz="4400" dirty="0" smtClean="0"/>
              <a:t>=</a:t>
            </a:r>
            <a:r>
              <a:rPr lang="en-US" sz="4400" dirty="0" smtClean="0">
                <a:solidFill>
                  <a:srgbClr val="FF0000"/>
                </a:solidFill>
              </a:rPr>
              <a:t>	</a:t>
            </a:r>
            <a:r>
              <a:rPr lang="en-US" sz="4400" dirty="0" smtClean="0"/>
              <a:t>“day”</a:t>
            </a:r>
            <a:endParaRPr lang="en-US" sz="4400" dirty="0">
              <a:solidFill>
                <a:srgbClr val="FF0000"/>
              </a:solidFill>
            </a:endParaRPr>
          </a:p>
        </p:txBody>
      </p:sp>
      <p:sp>
        <p:nvSpPr>
          <p:cNvPr id="6" name="TextBox 5"/>
          <p:cNvSpPr txBox="1"/>
          <p:nvPr/>
        </p:nvSpPr>
        <p:spPr>
          <a:xfrm>
            <a:off x="871538" y="5307806"/>
            <a:ext cx="6707981" cy="461665"/>
          </a:xfrm>
          <a:prstGeom prst="rect">
            <a:avLst/>
          </a:prstGeom>
          <a:noFill/>
        </p:spPr>
        <p:txBody>
          <a:bodyPr wrap="square" rtlCol="0">
            <a:spAutoFit/>
          </a:bodyPr>
          <a:lstStyle/>
          <a:p>
            <a:r>
              <a:rPr lang="en-US" sz="2400" dirty="0" smtClean="0">
                <a:solidFill>
                  <a:srgbClr val="3E72F4"/>
                </a:solidFill>
              </a:rPr>
              <a:t>“today”</a:t>
            </a:r>
            <a:endParaRPr lang="en-US" sz="2400" dirty="0">
              <a:solidFill>
                <a:srgbClr val="3E72F4"/>
              </a:solidFill>
            </a:endParaRPr>
          </a:p>
        </p:txBody>
      </p:sp>
    </p:spTree>
    <p:extLst>
      <p:ext uri="{BB962C8B-B14F-4D97-AF65-F5344CB8AC3E}">
        <p14:creationId xmlns:p14="http://schemas.microsoft.com/office/powerpoint/2010/main" val="196402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30"/>
            <a:ext cx="10058400" cy="456140"/>
          </a:xfrm>
        </p:spPr>
        <p:txBody>
          <a:bodyPr/>
          <a:lstStyle/>
          <a:p>
            <a:pPr marL="0" indent="0">
              <a:buNone/>
            </a:pPr>
            <a:r>
              <a:rPr lang="en-US" dirty="0" smtClean="0"/>
              <a:t>Here are some sentences in </a:t>
            </a:r>
            <a:r>
              <a:rPr lang="en-US" dirty="0" smtClean="0">
                <a:solidFill>
                  <a:srgbClr val="FF0000"/>
                </a:solidFill>
              </a:rPr>
              <a:t>Quechua</a:t>
            </a:r>
            <a:r>
              <a:rPr lang="en-US" dirty="0" smtClean="0"/>
              <a:t>, a language spoken in Mexico.</a:t>
            </a:r>
          </a:p>
        </p:txBody>
      </p:sp>
      <p:sp>
        <p:nvSpPr>
          <p:cNvPr id="4" name="Content Placeholder 2"/>
          <p:cNvSpPr txBox="1">
            <a:spLocks/>
          </p:cNvSpPr>
          <p:nvPr/>
        </p:nvSpPr>
        <p:spPr>
          <a:xfrm>
            <a:off x="784926" y="4672451"/>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a:t>H</a:t>
            </a:r>
            <a:r>
              <a:rPr lang="en-US" dirty="0" smtClean="0"/>
              <a:t>ow would you say </a:t>
            </a:r>
            <a:r>
              <a:rPr lang="en-US" dirty="0" smtClean="0">
                <a:solidFill>
                  <a:srgbClr val="FF0000"/>
                </a:solidFill>
              </a:rPr>
              <a:t>“Mary is sitting” </a:t>
            </a:r>
            <a:r>
              <a:rPr lang="en-US" dirty="0" smtClean="0"/>
              <a:t>in Quechua?</a:t>
            </a:r>
            <a:endParaRPr lang="en-US" dirty="0"/>
          </a:p>
          <a:p>
            <a:pPr marL="0" indent="0">
              <a:buFont typeface="Wingdings" pitchFamily="2" charset="2"/>
              <a:buNone/>
            </a:pPr>
            <a:r>
              <a:rPr lang="en-US" dirty="0" smtClean="0"/>
              <a:t>Hint: ‘to sit’ = </a:t>
            </a:r>
            <a:r>
              <a:rPr lang="en-US" dirty="0" err="1" smtClean="0">
                <a:solidFill>
                  <a:srgbClr val="FF0000"/>
                </a:solidFill>
              </a:rPr>
              <a:t>tiya</a:t>
            </a:r>
            <a:endParaRPr lang="en-US" dirty="0" smtClean="0"/>
          </a:p>
        </p:txBody>
      </p:sp>
      <p:sp>
        <p:nvSpPr>
          <p:cNvPr id="5" name="TextBox 4"/>
          <p:cNvSpPr txBox="1"/>
          <p:nvPr/>
        </p:nvSpPr>
        <p:spPr>
          <a:xfrm>
            <a:off x="1305339" y="1762539"/>
            <a:ext cx="8044069" cy="1938992"/>
          </a:xfrm>
          <a:prstGeom prst="rect">
            <a:avLst/>
          </a:prstGeom>
          <a:noFill/>
        </p:spPr>
        <p:txBody>
          <a:bodyPr wrap="square" rtlCol="0">
            <a:spAutoFit/>
          </a:bodyPr>
          <a:lstStyle/>
          <a:p>
            <a:r>
              <a:rPr lang="en-US" sz="2400" dirty="0" err="1" smtClean="0">
                <a:solidFill>
                  <a:srgbClr val="FF0000"/>
                </a:solidFill>
              </a:rPr>
              <a:t>Mariya</a:t>
            </a:r>
            <a:r>
              <a:rPr lang="en-US" sz="2400" dirty="0" smtClean="0">
                <a:solidFill>
                  <a:srgbClr val="FF0000"/>
                </a:solidFill>
              </a:rPr>
              <a:t> </a:t>
            </a:r>
            <a:r>
              <a:rPr lang="en-US" sz="2400" dirty="0" err="1" smtClean="0">
                <a:solidFill>
                  <a:srgbClr val="FF0000"/>
                </a:solidFill>
              </a:rPr>
              <a:t>rimashan</a:t>
            </a:r>
            <a:r>
              <a:rPr lang="en-US" sz="2400" dirty="0" smtClean="0">
                <a:solidFill>
                  <a:srgbClr val="FF0000"/>
                </a:solidFill>
              </a:rPr>
              <a:t>.			</a:t>
            </a:r>
            <a:r>
              <a:rPr lang="en-US" sz="2400" dirty="0" smtClean="0"/>
              <a:t>Mary is talking.</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smtClean="0">
                <a:solidFill>
                  <a:srgbClr val="FF0000"/>
                </a:solidFill>
              </a:rPr>
              <a:t>Mariya</a:t>
            </a:r>
            <a:r>
              <a:rPr lang="en-US" sz="2400" dirty="0" smtClean="0">
                <a:solidFill>
                  <a:srgbClr val="FF0000"/>
                </a:solidFill>
              </a:rPr>
              <a:t> </a:t>
            </a:r>
            <a:r>
              <a:rPr lang="en-US" sz="2400" dirty="0" err="1" smtClean="0">
                <a:solidFill>
                  <a:srgbClr val="FF0000"/>
                </a:solidFill>
              </a:rPr>
              <a:t>takishan</a:t>
            </a:r>
            <a:r>
              <a:rPr lang="en-US" sz="2400" dirty="0" smtClean="0">
                <a:solidFill>
                  <a:srgbClr val="FF0000"/>
                </a:solidFill>
              </a:rPr>
              <a:t>.			</a:t>
            </a:r>
            <a:r>
              <a:rPr lang="en-US" sz="2400" dirty="0" smtClean="0"/>
              <a:t>Mary is singing.</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smtClean="0">
                <a:solidFill>
                  <a:srgbClr val="FF0000"/>
                </a:solidFill>
              </a:rPr>
              <a:t>Mariya</a:t>
            </a:r>
            <a:r>
              <a:rPr lang="en-US" sz="2400" dirty="0" smtClean="0">
                <a:solidFill>
                  <a:srgbClr val="FF0000"/>
                </a:solidFill>
              </a:rPr>
              <a:t> </a:t>
            </a:r>
            <a:r>
              <a:rPr lang="en-US" sz="2400" dirty="0" err="1" smtClean="0">
                <a:solidFill>
                  <a:srgbClr val="FF0000"/>
                </a:solidFill>
              </a:rPr>
              <a:t>kutishan</a:t>
            </a:r>
            <a:r>
              <a:rPr lang="en-US" sz="2400" dirty="0" smtClean="0">
                <a:solidFill>
                  <a:srgbClr val="FF0000"/>
                </a:solidFill>
              </a:rPr>
              <a:t>.			</a:t>
            </a:r>
            <a:r>
              <a:rPr lang="en-US" sz="2400" dirty="0" smtClean="0"/>
              <a:t>Mary is returning.</a:t>
            </a:r>
            <a:endParaRPr lang="en-US" sz="2400" dirty="0">
              <a:solidFill>
                <a:srgbClr val="FF0000"/>
              </a:solidFill>
            </a:endParaRPr>
          </a:p>
        </p:txBody>
      </p:sp>
      <p:sp>
        <p:nvSpPr>
          <p:cNvPr id="7" name="TextBox 6"/>
          <p:cNvSpPr txBox="1"/>
          <p:nvPr/>
        </p:nvSpPr>
        <p:spPr>
          <a:xfrm>
            <a:off x="850107" y="5607831"/>
            <a:ext cx="6707981" cy="461665"/>
          </a:xfrm>
          <a:prstGeom prst="rect">
            <a:avLst/>
          </a:prstGeom>
          <a:noFill/>
        </p:spPr>
        <p:txBody>
          <a:bodyPr wrap="square" rtlCol="0">
            <a:spAutoFit/>
          </a:bodyPr>
          <a:lstStyle/>
          <a:p>
            <a:r>
              <a:rPr lang="en-US" sz="2400" dirty="0" err="1" smtClean="0">
                <a:solidFill>
                  <a:srgbClr val="3E72F4"/>
                </a:solidFill>
              </a:rPr>
              <a:t>Mariya</a:t>
            </a:r>
            <a:r>
              <a:rPr lang="en-US" sz="2400" dirty="0" smtClean="0">
                <a:solidFill>
                  <a:srgbClr val="3E72F4"/>
                </a:solidFill>
              </a:rPr>
              <a:t> </a:t>
            </a:r>
            <a:r>
              <a:rPr lang="en-US" sz="2400" dirty="0" err="1" smtClean="0">
                <a:solidFill>
                  <a:srgbClr val="3E72F4"/>
                </a:solidFill>
              </a:rPr>
              <a:t>tiyashan</a:t>
            </a:r>
            <a:r>
              <a:rPr lang="en-US" sz="2400" dirty="0" smtClean="0">
                <a:solidFill>
                  <a:srgbClr val="3E72F4"/>
                </a:solidFill>
              </a:rPr>
              <a:t>.</a:t>
            </a:r>
            <a:endParaRPr lang="en-US" sz="2400" dirty="0">
              <a:solidFill>
                <a:srgbClr val="3E72F4"/>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6728" y="1714441"/>
            <a:ext cx="1846021" cy="3893390"/>
          </a:xfrm>
          <a:prstGeom prst="rect">
            <a:avLst/>
          </a:prstGeom>
        </p:spPr>
      </p:pic>
    </p:spTree>
    <p:extLst>
      <p:ext uri="{BB962C8B-B14F-4D97-AF65-F5344CB8AC3E}">
        <p14:creationId xmlns:p14="http://schemas.microsoft.com/office/powerpoint/2010/main" val="383730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741061"/>
          </a:xfrm>
        </p:spPr>
        <p:txBody>
          <a:bodyPr>
            <a:normAutofit/>
          </a:bodyPr>
          <a:lstStyle/>
          <a:p>
            <a:pPr marL="0" indent="0">
              <a:buNone/>
            </a:pPr>
            <a:r>
              <a:rPr lang="en-US" dirty="0" smtClean="0">
                <a:solidFill>
                  <a:srgbClr val="FF0000"/>
                </a:solidFill>
              </a:rPr>
              <a:t>Japanese</a:t>
            </a:r>
            <a:r>
              <a:rPr lang="en-US" dirty="0" smtClean="0"/>
              <a:t> uses a system of letters known as </a:t>
            </a:r>
            <a:r>
              <a:rPr lang="en-US" dirty="0" smtClean="0">
                <a:solidFill>
                  <a:srgbClr val="FF0000"/>
                </a:solidFill>
              </a:rPr>
              <a:t>kanji</a:t>
            </a:r>
            <a:r>
              <a:rPr lang="en-US" dirty="0" smtClean="0"/>
              <a:t>. Each kanji has a specific meaning and pronunciation(s), and kanji can be combined to make new meanings.</a:t>
            </a:r>
          </a:p>
        </p:txBody>
      </p:sp>
      <p:sp>
        <p:nvSpPr>
          <p:cNvPr id="4" name="Content Placeholder 2"/>
          <p:cNvSpPr txBox="1">
            <a:spLocks/>
          </p:cNvSpPr>
          <p:nvPr/>
        </p:nvSpPr>
        <p:spPr>
          <a:xfrm>
            <a:off x="784926" y="4672451"/>
            <a:ext cx="10058400" cy="139704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What do you think </a:t>
            </a:r>
            <a:r>
              <a:rPr lang="ja-JP" altLang="en-US" dirty="0" smtClean="0"/>
              <a:t>　</a:t>
            </a:r>
            <a:r>
              <a:rPr lang="ja-JP" altLang="en-US" dirty="0">
                <a:solidFill>
                  <a:srgbClr val="FF0000"/>
                </a:solidFill>
              </a:rPr>
              <a:t>中学</a:t>
            </a:r>
            <a:r>
              <a:rPr lang="ja-JP" altLang="en-US" dirty="0" smtClean="0"/>
              <a:t>　</a:t>
            </a:r>
            <a:r>
              <a:rPr lang="en-US" dirty="0" smtClean="0"/>
              <a:t>means?</a:t>
            </a:r>
          </a:p>
        </p:txBody>
      </p:sp>
      <p:sp>
        <p:nvSpPr>
          <p:cNvPr id="5" name="TextBox 4"/>
          <p:cNvSpPr txBox="1"/>
          <p:nvPr/>
        </p:nvSpPr>
        <p:spPr>
          <a:xfrm>
            <a:off x="1305339" y="1762539"/>
            <a:ext cx="8044069" cy="2123658"/>
          </a:xfrm>
          <a:prstGeom prst="rect">
            <a:avLst/>
          </a:prstGeom>
          <a:noFill/>
        </p:spPr>
        <p:txBody>
          <a:bodyPr wrap="square" rtlCol="0">
            <a:spAutoFit/>
          </a:bodyPr>
          <a:lstStyle/>
          <a:p>
            <a:r>
              <a:rPr lang="ja-JP" altLang="en-US" sz="4400" dirty="0">
                <a:solidFill>
                  <a:srgbClr val="FF0000"/>
                </a:solidFill>
              </a:rPr>
              <a:t>中</a:t>
            </a:r>
            <a:r>
              <a:rPr lang="en-US" sz="4400" dirty="0" smtClean="0"/>
              <a:t>	=	“middle”</a:t>
            </a:r>
            <a:r>
              <a:rPr lang="en-US" sz="4400" dirty="0" smtClean="0">
                <a:solidFill>
                  <a:srgbClr val="FF0000"/>
                </a:solidFill>
              </a:rPr>
              <a:t/>
            </a:r>
            <a:br>
              <a:rPr lang="en-US" sz="4400" dirty="0" smtClean="0">
                <a:solidFill>
                  <a:srgbClr val="FF0000"/>
                </a:solidFill>
              </a:rPr>
            </a:br>
            <a:r>
              <a:rPr lang="en-US" sz="4400" dirty="0" smtClean="0">
                <a:solidFill>
                  <a:srgbClr val="FF0000"/>
                </a:solidFill>
              </a:rPr>
              <a:t/>
            </a:r>
            <a:br>
              <a:rPr lang="en-US" sz="4400" dirty="0" smtClean="0">
                <a:solidFill>
                  <a:srgbClr val="FF0000"/>
                </a:solidFill>
              </a:rPr>
            </a:br>
            <a:r>
              <a:rPr lang="ja-JP" altLang="en-US" sz="4400" dirty="0">
                <a:solidFill>
                  <a:srgbClr val="FF0000"/>
                </a:solidFill>
              </a:rPr>
              <a:t>学</a:t>
            </a:r>
            <a:r>
              <a:rPr lang="en-US" sz="4400" dirty="0" smtClean="0">
                <a:solidFill>
                  <a:srgbClr val="FF0000"/>
                </a:solidFill>
              </a:rPr>
              <a:t>	</a:t>
            </a:r>
            <a:r>
              <a:rPr lang="en-US" sz="4400" dirty="0" smtClean="0"/>
              <a:t>=</a:t>
            </a:r>
            <a:r>
              <a:rPr lang="en-US" sz="4400" dirty="0" smtClean="0">
                <a:solidFill>
                  <a:srgbClr val="FF0000"/>
                </a:solidFill>
              </a:rPr>
              <a:t>	</a:t>
            </a:r>
            <a:r>
              <a:rPr lang="en-US" sz="4400" dirty="0" smtClean="0"/>
              <a:t>“school, learning”</a:t>
            </a:r>
            <a:endParaRPr lang="en-US" sz="4400" dirty="0">
              <a:solidFill>
                <a:srgbClr val="FF0000"/>
              </a:solidFill>
            </a:endParaRPr>
          </a:p>
        </p:txBody>
      </p:sp>
      <p:sp>
        <p:nvSpPr>
          <p:cNvPr id="6" name="TextBox 5"/>
          <p:cNvSpPr txBox="1"/>
          <p:nvPr/>
        </p:nvSpPr>
        <p:spPr>
          <a:xfrm>
            <a:off x="871538" y="5307806"/>
            <a:ext cx="6707981" cy="461665"/>
          </a:xfrm>
          <a:prstGeom prst="rect">
            <a:avLst/>
          </a:prstGeom>
          <a:noFill/>
        </p:spPr>
        <p:txBody>
          <a:bodyPr wrap="square" rtlCol="0">
            <a:spAutoFit/>
          </a:bodyPr>
          <a:lstStyle/>
          <a:p>
            <a:r>
              <a:rPr lang="en-US" sz="2400" dirty="0" smtClean="0">
                <a:solidFill>
                  <a:srgbClr val="3E72F4"/>
                </a:solidFill>
              </a:rPr>
              <a:t>“middle school”</a:t>
            </a:r>
            <a:endParaRPr lang="en-US" sz="2400" dirty="0">
              <a:solidFill>
                <a:srgbClr val="3E72F4"/>
              </a:solidFill>
            </a:endParaRPr>
          </a:p>
        </p:txBody>
      </p:sp>
    </p:spTree>
    <p:extLst>
      <p:ext uri="{BB962C8B-B14F-4D97-AF65-F5344CB8AC3E}">
        <p14:creationId xmlns:p14="http://schemas.microsoft.com/office/powerpoint/2010/main" val="86778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29"/>
            <a:ext cx="10058400" cy="1535599"/>
          </a:xfrm>
        </p:spPr>
        <p:txBody>
          <a:bodyPr>
            <a:normAutofit/>
          </a:bodyPr>
          <a:lstStyle/>
          <a:p>
            <a:pPr marL="0" indent="0">
              <a:buNone/>
            </a:pPr>
            <a:r>
              <a:rPr lang="en-US" dirty="0" smtClean="0"/>
              <a:t>You are in </a:t>
            </a:r>
            <a:r>
              <a:rPr lang="en-US" dirty="0" smtClean="0">
                <a:solidFill>
                  <a:srgbClr val="FF0000"/>
                </a:solidFill>
              </a:rPr>
              <a:t>ANNINO</a:t>
            </a:r>
            <a:r>
              <a:rPr lang="en-US" dirty="0" smtClean="0"/>
              <a:t> Station in Moscow, Russia.  You need to get off at the “</a:t>
            </a:r>
            <a:r>
              <a:rPr lang="en-US" dirty="0" smtClean="0">
                <a:solidFill>
                  <a:srgbClr val="FF0000"/>
                </a:solidFill>
              </a:rPr>
              <a:t>MITINO</a:t>
            </a:r>
            <a:r>
              <a:rPr lang="en-US" dirty="0" smtClean="0"/>
              <a:t>” stop.  Can you figure out which train to board just by looking at these </a:t>
            </a:r>
            <a:r>
              <a:rPr lang="en-US" dirty="0" smtClean="0">
                <a:solidFill>
                  <a:srgbClr val="FF0000"/>
                </a:solidFill>
              </a:rPr>
              <a:t>Russian</a:t>
            </a:r>
            <a:r>
              <a:rPr lang="en-US" dirty="0" smtClean="0"/>
              <a:t> signs?</a:t>
            </a:r>
          </a:p>
          <a:p>
            <a:pPr marL="0" indent="0">
              <a:buNone/>
            </a:pPr>
            <a:r>
              <a:rPr lang="en-US" dirty="0" smtClean="0"/>
              <a:t>Hint:  The sign for ANNINO is </a:t>
            </a:r>
            <a:r>
              <a:rPr lang="az-Cyrl-AZ" sz="2400" b="1" dirty="0">
                <a:solidFill>
                  <a:srgbClr val="FF0000"/>
                </a:solidFill>
              </a:rPr>
              <a:t>АННИНО</a:t>
            </a:r>
            <a:r>
              <a:rPr lang="en-US" dirty="0" smtClean="0"/>
              <a:t> in the Russian alphabet!</a:t>
            </a:r>
          </a:p>
          <a:p>
            <a:pPr marL="0" indent="0">
              <a:buNone/>
            </a:pPr>
            <a:endParaRPr lang="en-US" dirty="0" smtClean="0"/>
          </a:p>
        </p:txBody>
      </p:sp>
      <p:sp>
        <p:nvSpPr>
          <p:cNvPr id="14" name="TextBox 13"/>
          <p:cNvSpPr txBox="1"/>
          <p:nvPr/>
        </p:nvSpPr>
        <p:spPr>
          <a:xfrm>
            <a:off x="1825694" y="2681617"/>
            <a:ext cx="583096" cy="584775"/>
          </a:xfrm>
          <a:prstGeom prst="rect">
            <a:avLst/>
          </a:prstGeom>
          <a:noFill/>
        </p:spPr>
        <p:txBody>
          <a:bodyPr wrap="square" rtlCol="0">
            <a:spAutoFit/>
          </a:bodyPr>
          <a:lstStyle/>
          <a:p>
            <a:r>
              <a:rPr lang="en-US" sz="3200" b="1" dirty="0">
                <a:solidFill>
                  <a:srgbClr val="FF0000"/>
                </a:solidFill>
              </a:rPr>
              <a:t>1</a:t>
            </a:r>
          </a:p>
        </p:txBody>
      </p:sp>
      <p:sp>
        <p:nvSpPr>
          <p:cNvPr id="15" name="TextBox 14"/>
          <p:cNvSpPr txBox="1"/>
          <p:nvPr/>
        </p:nvSpPr>
        <p:spPr>
          <a:xfrm>
            <a:off x="4380126" y="2681616"/>
            <a:ext cx="583096" cy="584775"/>
          </a:xfrm>
          <a:prstGeom prst="rect">
            <a:avLst/>
          </a:prstGeom>
          <a:noFill/>
        </p:spPr>
        <p:txBody>
          <a:bodyPr wrap="square" rtlCol="0">
            <a:spAutoFit/>
          </a:bodyPr>
          <a:lstStyle/>
          <a:p>
            <a:r>
              <a:rPr lang="en-US" sz="3200" b="1" dirty="0" smtClean="0">
                <a:solidFill>
                  <a:srgbClr val="FF0000"/>
                </a:solidFill>
              </a:rPr>
              <a:t>2</a:t>
            </a:r>
            <a:endParaRPr lang="en-US" sz="3200" b="1" dirty="0">
              <a:solidFill>
                <a:srgbClr val="FF0000"/>
              </a:solidFill>
            </a:endParaRPr>
          </a:p>
        </p:txBody>
      </p:sp>
      <p:sp>
        <p:nvSpPr>
          <p:cNvPr id="16" name="TextBox 15"/>
          <p:cNvSpPr txBox="1"/>
          <p:nvPr/>
        </p:nvSpPr>
        <p:spPr>
          <a:xfrm>
            <a:off x="6934558" y="2705361"/>
            <a:ext cx="583096" cy="584775"/>
          </a:xfrm>
          <a:prstGeom prst="rect">
            <a:avLst/>
          </a:prstGeom>
          <a:noFill/>
        </p:spPr>
        <p:txBody>
          <a:bodyPr wrap="square" rtlCol="0">
            <a:spAutoFit/>
          </a:bodyPr>
          <a:lstStyle/>
          <a:p>
            <a:r>
              <a:rPr lang="en-US" sz="3200" b="1" dirty="0">
                <a:solidFill>
                  <a:srgbClr val="FF0000"/>
                </a:solidFill>
              </a:rPr>
              <a:t>3</a:t>
            </a:r>
          </a:p>
        </p:txBody>
      </p:sp>
      <p:sp>
        <p:nvSpPr>
          <p:cNvPr id="17" name="TextBox 16"/>
          <p:cNvSpPr txBox="1"/>
          <p:nvPr/>
        </p:nvSpPr>
        <p:spPr>
          <a:xfrm>
            <a:off x="9488990" y="2695095"/>
            <a:ext cx="583096" cy="584775"/>
          </a:xfrm>
          <a:prstGeom prst="rect">
            <a:avLst/>
          </a:prstGeom>
          <a:noFill/>
        </p:spPr>
        <p:txBody>
          <a:bodyPr wrap="square" rtlCol="0">
            <a:spAutoFit/>
          </a:bodyPr>
          <a:lstStyle/>
          <a:p>
            <a:r>
              <a:rPr lang="en-US" sz="3200" b="1" dirty="0" smtClean="0">
                <a:solidFill>
                  <a:srgbClr val="FF0000"/>
                </a:solidFill>
              </a:rPr>
              <a:t>4</a:t>
            </a:r>
            <a:endParaRPr lang="en-US" sz="3200" b="1" dirty="0">
              <a:solidFill>
                <a:srgbClr val="FF0000"/>
              </a:solidFill>
            </a:endParaRPr>
          </a:p>
        </p:txBody>
      </p:sp>
      <p:grpSp>
        <p:nvGrpSpPr>
          <p:cNvPr id="22" name="Group 21"/>
          <p:cNvGrpSpPr/>
          <p:nvPr/>
        </p:nvGrpSpPr>
        <p:grpSpPr>
          <a:xfrm>
            <a:off x="3608526" y="3416140"/>
            <a:ext cx="2126476" cy="2130594"/>
            <a:chOff x="4182757" y="3990306"/>
            <a:chExt cx="2126476" cy="2130594"/>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757" y="3990306"/>
              <a:ext cx="2126296" cy="2130594"/>
            </a:xfrm>
            <a:prstGeom prst="rect">
              <a:avLst/>
            </a:prstGeom>
          </p:spPr>
        </p:pic>
        <p:sp>
          <p:nvSpPr>
            <p:cNvPr id="24" name="Rounded Rectangle 23"/>
            <p:cNvSpPr/>
            <p:nvPr/>
          </p:nvSpPr>
          <p:spPr>
            <a:xfrm>
              <a:off x="4182937" y="3990306"/>
              <a:ext cx="2126296" cy="889351"/>
            </a:xfrm>
            <a:prstGeom prst="roundRect">
              <a:avLst>
                <a:gd name="adj" fmla="val 28176"/>
              </a:avLst>
            </a:prstGeom>
            <a:solidFill>
              <a:srgbClr val="3E72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162778" y="3426418"/>
            <a:ext cx="2126476" cy="2130594"/>
            <a:chOff x="4182757" y="3990306"/>
            <a:chExt cx="2126476" cy="2130594"/>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757" y="3990306"/>
              <a:ext cx="2126296" cy="2130594"/>
            </a:xfrm>
            <a:prstGeom prst="rect">
              <a:avLst/>
            </a:prstGeom>
          </p:spPr>
        </p:pic>
        <p:sp>
          <p:nvSpPr>
            <p:cNvPr id="27" name="Rounded Rectangle 26"/>
            <p:cNvSpPr/>
            <p:nvPr/>
          </p:nvSpPr>
          <p:spPr>
            <a:xfrm>
              <a:off x="4182937" y="3990306"/>
              <a:ext cx="2126296" cy="889351"/>
            </a:xfrm>
            <a:prstGeom prst="roundRect">
              <a:avLst>
                <a:gd name="adj" fmla="val 2817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1054094" y="3426418"/>
            <a:ext cx="2126476" cy="2130594"/>
            <a:chOff x="4182757" y="3990306"/>
            <a:chExt cx="2126476" cy="2130594"/>
          </a:xfrm>
        </p:grpSpPr>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757" y="3990306"/>
              <a:ext cx="2126296" cy="2130594"/>
            </a:xfrm>
            <a:prstGeom prst="rect">
              <a:avLst/>
            </a:prstGeom>
          </p:spPr>
        </p:pic>
        <p:sp>
          <p:nvSpPr>
            <p:cNvPr id="30" name="Rounded Rectangle 29"/>
            <p:cNvSpPr/>
            <p:nvPr/>
          </p:nvSpPr>
          <p:spPr>
            <a:xfrm>
              <a:off x="4182937" y="3990306"/>
              <a:ext cx="2126296" cy="889351"/>
            </a:xfrm>
            <a:prstGeom prst="roundRect">
              <a:avLst>
                <a:gd name="adj" fmla="val 2817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8716850" y="3416140"/>
            <a:ext cx="2126476" cy="2130594"/>
            <a:chOff x="4182757" y="3990306"/>
            <a:chExt cx="2126476" cy="2130594"/>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757" y="3990306"/>
              <a:ext cx="2126296" cy="2130594"/>
            </a:xfrm>
            <a:prstGeom prst="rect">
              <a:avLst/>
            </a:prstGeom>
          </p:spPr>
        </p:pic>
        <p:sp>
          <p:nvSpPr>
            <p:cNvPr id="33" name="Rounded Rectangle 32"/>
            <p:cNvSpPr/>
            <p:nvPr/>
          </p:nvSpPr>
          <p:spPr>
            <a:xfrm>
              <a:off x="4182937" y="3990306"/>
              <a:ext cx="2126296" cy="889351"/>
            </a:xfrm>
            <a:prstGeom prst="roundRect">
              <a:avLst>
                <a:gd name="adj" fmla="val 2817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73188" y="3595401"/>
            <a:ext cx="2088107" cy="523220"/>
          </a:xfrm>
          <a:prstGeom prst="rect">
            <a:avLst/>
          </a:prstGeom>
          <a:noFill/>
        </p:spPr>
        <p:txBody>
          <a:bodyPr wrap="square" rtlCol="0">
            <a:spAutoFit/>
          </a:bodyPr>
          <a:lstStyle/>
          <a:p>
            <a:pPr algn="ctr"/>
            <a:r>
              <a:rPr lang="az-Cyrl-AZ" sz="2800" b="1" dirty="0"/>
              <a:t>ПЕРОВО</a:t>
            </a:r>
            <a:endParaRPr lang="en-US" sz="2800" b="1" dirty="0"/>
          </a:p>
        </p:txBody>
      </p:sp>
      <p:sp>
        <p:nvSpPr>
          <p:cNvPr id="34" name="TextBox 33"/>
          <p:cNvSpPr txBox="1"/>
          <p:nvPr/>
        </p:nvSpPr>
        <p:spPr>
          <a:xfrm>
            <a:off x="3627620" y="3609483"/>
            <a:ext cx="2088107" cy="523220"/>
          </a:xfrm>
          <a:prstGeom prst="rect">
            <a:avLst/>
          </a:prstGeom>
          <a:noFill/>
        </p:spPr>
        <p:txBody>
          <a:bodyPr wrap="square" rtlCol="0">
            <a:spAutoFit/>
          </a:bodyPr>
          <a:lstStyle/>
          <a:p>
            <a:pPr algn="ctr"/>
            <a:r>
              <a:rPr lang="az-Cyrl-AZ" sz="2800" b="1" dirty="0" smtClean="0"/>
              <a:t>МИТИНО</a:t>
            </a:r>
            <a:endParaRPr lang="en-US" sz="2800" b="1" dirty="0"/>
          </a:p>
        </p:txBody>
      </p:sp>
      <p:sp>
        <p:nvSpPr>
          <p:cNvPr id="35" name="TextBox 34"/>
          <p:cNvSpPr txBox="1"/>
          <p:nvPr/>
        </p:nvSpPr>
        <p:spPr>
          <a:xfrm>
            <a:off x="6181872" y="3599205"/>
            <a:ext cx="2088107" cy="523220"/>
          </a:xfrm>
          <a:prstGeom prst="rect">
            <a:avLst/>
          </a:prstGeom>
          <a:noFill/>
        </p:spPr>
        <p:txBody>
          <a:bodyPr wrap="square" rtlCol="0">
            <a:spAutoFit/>
          </a:bodyPr>
          <a:lstStyle/>
          <a:p>
            <a:pPr algn="ctr"/>
            <a:r>
              <a:rPr lang="az-Cyrl-AZ" sz="2800" b="1" dirty="0"/>
              <a:t>ОРЕХОВО</a:t>
            </a:r>
            <a:endParaRPr lang="en-US" sz="2800" b="1" dirty="0"/>
          </a:p>
        </p:txBody>
      </p:sp>
      <p:sp>
        <p:nvSpPr>
          <p:cNvPr id="36" name="TextBox 35"/>
          <p:cNvSpPr txBox="1"/>
          <p:nvPr/>
        </p:nvSpPr>
        <p:spPr>
          <a:xfrm>
            <a:off x="8735944" y="3609483"/>
            <a:ext cx="2088107" cy="523220"/>
          </a:xfrm>
          <a:prstGeom prst="rect">
            <a:avLst/>
          </a:prstGeom>
          <a:noFill/>
        </p:spPr>
        <p:txBody>
          <a:bodyPr wrap="square" rtlCol="0">
            <a:spAutoFit/>
          </a:bodyPr>
          <a:lstStyle/>
          <a:p>
            <a:pPr algn="ctr"/>
            <a:r>
              <a:rPr lang="az-Cyrl-AZ" sz="2800" b="1" dirty="0"/>
              <a:t>МАРЬИНО</a:t>
            </a:r>
            <a:endParaRPr lang="en-US" sz="2800" b="1" dirty="0"/>
          </a:p>
        </p:txBody>
      </p:sp>
      <p:sp>
        <p:nvSpPr>
          <p:cNvPr id="2" name="Oval 1"/>
          <p:cNvSpPr/>
          <p:nvPr/>
        </p:nvSpPr>
        <p:spPr>
          <a:xfrm>
            <a:off x="3307932" y="2681616"/>
            <a:ext cx="2727303" cy="3369666"/>
          </a:xfrm>
          <a:prstGeom prst="ellipse">
            <a:avLst/>
          </a:prstGeom>
          <a:noFill/>
          <a:ln w="76200">
            <a:solidFill>
              <a:srgbClr val="3E72F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3E72F4"/>
                </a:solidFill>
              </a:ln>
              <a:noFill/>
            </a:endParaRPr>
          </a:p>
        </p:txBody>
      </p:sp>
      <p:sp>
        <p:nvSpPr>
          <p:cNvPr id="37" name="TextBox 36"/>
          <p:cNvSpPr txBox="1"/>
          <p:nvPr/>
        </p:nvSpPr>
        <p:spPr>
          <a:xfrm>
            <a:off x="1054093" y="5820449"/>
            <a:ext cx="2107201" cy="461665"/>
          </a:xfrm>
          <a:prstGeom prst="rect">
            <a:avLst/>
          </a:prstGeom>
          <a:noFill/>
        </p:spPr>
        <p:txBody>
          <a:bodyPr wrap="square" rtlCol="0">
            <a:spAutoFit/>
          </a:bodyPr>
          <a:lstStyle/>
          <a:p>
            <a:pPr algn="ctr"/>
            <a:r>
              <a:rPr lang="en-US" sz="2400" dirty="0" smtClean="0">
                <a:solidFill>
                  <a:srgbClr val="3E72F4"/>
                </a:solidFill>
              </a:rPr>
              <a:t>PEROVO</a:t>
            </a:r>
            <a:endParaRPr lang="en-US" sz="2400" dirty="0">
              <a:solidFill>
                <a:srgbClr val="3E72F4"/>
              </a:solidFill>
            </a:endParaRPr>
          </a:p>
        </p:txBody>
      </p:sp>
      <p:sp>
        <p:nvSpPr>
          <p:cNvPr id="38" name="TextBox 37"/>
          <p:cNvSpPr txBox="1"/>
          <p:nvPr/>
        </p:nvSpPr>
        <p:spPr>
          <a:xfrm>
            <a:off x="6162597" y="5820449"/>
            <a:ext cx="2107201" cy="461665"/>
          </a:xfrm>
          <a:prstGeom prst="rect">
            <a:avLst/>
          </a:prstGeom>
          <a:noFill/>
        </p:spPr>
        <p:txBody>
          <a:bodyPr wrap="square" rtlCol="0">
            <a:spAutoFit/>
          </a:bodyPr>
          <a:lstStyle/>
          <a:p>
            <a:pPr algn="ctr"/>
            <a:r>
              <a:rPr lang="en-US" sz="2400" dirty="0" smtClean="0">
                <a:solidFill>
                  <a:srgbClr val="3E72F4"/>
                </a:solidFill>
              </a:rPr>
              <a:t>OREKHOVO</a:t>
            </a:r>
            <a:endParaRPr lang="en-US" sz="2400" dirty="0">
              <a:solidFill>
                <a:srgbClr val="3E72F4"/>
              </a:solidFill>
            </a:endParaRPr>
          </a:p>
        </p:txBody>
      </p:sp>
      <p:sp>
        <p:nvSpPr>
          <p:cNvPr id="39" name="TextBox 38"/>
          <p:cNvSpPr txBox="1"/>
          <p:nvPr/>
        </p:nvSpPr>
        <p:spPr>
          <a:xfrm>
            <a:off x="8735945" y="5751773"/>
            <a:ext cx="2107201" cy="461665"/>
          </a:xfrm>
          <a:prstGeom prst="rect">
            <a:avLst/>
          </a:prstGeom>
          <a:noFill/>
        </p:spPr>
        <p:txBody>
          <a:bodyPr wrap="square" rtlCol="0">
            <a:spAutoFit/>
          </a:bodyPr>
          <a:lstStyle/>
          <a:p>
            <a:pPr algn="ctr"/>
            <a:r>
              <a:rPr lang="en-US" sz="2400" dirty="0" smtClean="0">
                <a:solidFill>
                  <a:srgbClr val="3E72F4"/>
                </a:solidFill>
              </a:rPr>
              <a:t>MAR’INO</a:t>
            </a:r>
            <a:endParaRPr lang="en-US" sz="2400" dirty="0">
              <a:solidFill>
                <a:srgbClr val="3E72F4"/>
              </a:solidFill>
            </a:endParaRPr>
          </a:p>
        </p:txBody>
      </p:sp>
    </p:spTree>
    <p:extLst>
      <p:ext uri="{BB962C8B-B14F-4D97-AF65-F5344CB8AC3E}">
        <p14:creationId xmlns:p14="http://schemas.microsoft.com/office/powerpoint/2010/main" val="184167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P spid="38" grpId="0"/>
      <p:bldP spid="3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other writing systems work?</a:t>
            </a:r>
            <a:endParaRPr lang="en-US" dirty="0"/>
          </a:p>
        </p:txBody>
      </p:sp>
      <p:sp>
        <p:nvSpPr>
          <p:cNvPr id="4" name="TextBox 3"/>
          <p:cNvSpPr txBox="1"/>
          <p:nvPr/>
        </p:nvSpPr>
        <p:spPr>
          <a:xfrm>
            <a:off x="1069848" y="1709255"/>
            <a:ext cx="10644188" cy="369332"/>
          </a:xfrm>
          <a:prstGeom prst="rect">
            <a:avLst/>
          </a:prstGeom>
          <a:noFill/>
        </p:spPr>
        <p:txBody>
          <a:bodyPr wrap="square" rtlCol="0">
            <a:spAutoFit/>
          </a:bodyPr>
          <a:lstStyle/>
          <a:p>
            <a:r>
              <a:rPr lang="en-US" dirty="0" smtClean="0"/>
              <a:t>In these puzzles you saw that some languages aren’t written the same way English is.</a:t>
            </a:r>
            <a:endParaRPr lang="en-US" dirty="0"/>
          </a:p>
        </p:txBody>
      </p:sp>
      <p:sp>
        <p:nvSpPr>
          <p:cNvPr id="5" name="TextBox 4"/>
          <p:cNvSpPr txBox="1"/>
          <p:nvPr/>
        </p:nvSpPr>
        <p:spPr>
          <a:xfrm>
            <a:off x="1069848" y="2092452"/>
            <a:ext cx="10644188" cy="369332"/>
          </a:xfrm>
          <a:prstGeom prst="rect">
            <a:avLst/>
          </a:prstGeom>
          <a:noFill/>
        </p:spPr>
        <p:txBody>
          <a:bodyPr wrap="square" rtlCol="0">
            <a:spAutoFit/>
          </a:bodyPr>
          <a:lstStyle/>
          <a:p>
            <a:r>
              <a:rPr lang="en-US" dirty="0" smtClean="0"/>
              <a:t>Linguists divide writing systems into several different categories:</a:t>
            </a:r>
            <a:endParaRPr lang="en-US" dirty="0"/>
          </a:p>
        </p:txBody>
      </p:sp>
      <p:sp>
        <p:nvSpPr>
          <p:cNvPr id="6" name="TextBox 5"/>
          <p:cNvSpPr txBox="1"/>
          <p:nvPr/>
        </p:nvSpPr>
        <p:spPr>
          <a:xfrm>
            <a:off x="1069848" y="2669749"/>
            <a:ext cx="10644188" cy="400110"/>
          </a:xfrm>
          <a:prstGeom prst="rect">
            <a:avLst/>
          </a:prstGeom>
          <a:noFill/>
        </p:spPr>
        <p:txBody>
          <a:bodyPr wrap="square" rtlCol="0">
            <a:spAutoFit/>
          </a:bodyPr>
          <a:lstStyle/>
          <a:p>
            <a:r>
              <a:rPr lang="en-US" sz="2000" dirty="0" smtClean="0">
                <a:solidFill>
                  <a:srgbClr val="FF0000"/>
                </a:solidFill>
              </a:rPr>
              <a:t>Alphabets</a:t>
            </a:r>
            <a:r>
              <a:rPr lang="en-US" dirty="0" smtClean="0"/>
              <a:t> use sets of letters to write consonants and vowels:</a:t>
            </a:r>
            <a:endParaRPr lang="en-US" dirty="0"/>
          </a:p>
        </p:txBody>
      </p:sp>
      <p:sp>
        <p:nvSpPr>
          <p:cNvPr id="8" name="TextBox 7"/>
          <p:cNvSpPr txBox="1"/>
          <p:nvPr/>
        </p:nvSpPr>
        <p:spPr>
          <a:xfrm>
            <a:off x="1069848" y="3211454"/>
            <a:ext cx="10644188" cy="400110"/>
          </a:xfrm>
          <a:prstGeom prst="rect">
            <a:avLst/>
          </a:prstGeom>
          <a:noFill/>
        </p:spPr>
        <p:txBody>
          <a:bodyPr wrap="square" rtlCol="0">
            <a:spAutoFit/>
          </a:bodyPr>
          <a:lstStyle/>
          <a:p>
            <a:r>
              <a:rPr lang="en-US" sz="2000" dirty="0" err="1" smtClean="0">
                <a:solidFill>
                  <a:srgbClr val="FF0000"/>
                </a:solidFill>
              </a:rPr>
              <a:t>Abjads</a:t>
            </a:r>
            <a:r>
              <a:rPr lang="en-US" dirty="0" smtClean="0"/>
              <a:t> use sets of letters to write only consonants:</a:t>
            </a:r>
            <a:endParaRPr lang="en-US" dirty="0"/>
          </a:p>
        </p:txBody>
      </p:sp>
      <p:sp>
        <p:nvSpPr>
          <p:cNvPr id="9" name="TextBox 8"/>
          <p:cNvSpPr txBox="1"/>
          <p:nvPr/>
        </p:nvSpPr>
        <p:spPr>
          <a:xfrm>
            <a:off x="1069848" y="3776331"/>
            <a:ext cx="10644188" cy="400110"/>
          </a:xfrm>
          <a:prstGeom prst="rect">
            <a:avLst/>
          </a:prstGeom>
          <a:noFill/>
        </p:spPr>
        <p:txBody>
          <a:bodyPr wrap="square" rtlCol="0">
            <a:spAutoFit/>
          </a:bodyPr>
          <a:lstStyle/>
          <a:p>
            <a:r>
              <a:rPr lang="en-US" sz="2000" dirty="0" err="1" smtClean="0">
                <a:solidFill>
                  <a:srgbClr val="FF0000"/>
                </a:solidFill>
              </a:rPr>
              <a:t>Syllabaries</a:t>
            </a:r>
            <a:r>
              <a:rPr lang="en-US" dirty="0" smtClean="0"/>
              <a:t> use one letter to represent each syllable:</a:t>
            </a:r>
            <a:endParaRPr lang="en-US" dirty="0"/>
          </a:p>
        </p:txBody>
      </p:sp>
      <p:sp>
        <p:nvSpPr>
          <p:cNvPr id="10" name="TextBox 9"/>
          <p:cNvSpPr txBox="1"/>
          <p:nvPr/>
        </p:nvSpPr>
        <p:spPr>
          <a:xfrm>
            <a:off x="1069848" y="4337324"/>
            <a:ext cx="10644188" cy="400110"/>
          </a:xfrm>
          <a:prstGeom prst="rect">
            <a:avLst/>
          </a:prstGeom>
          <a:noFill/>
        </p:spPr>
        <p:txBody>
          <a:bodyPr wrap="square" rtlCol="0">
            <a:spAutoFit/>
          </a:bodyPr>
          <a:lstStyle/>
          <a:p>
            <a:r>
              <a:rPr lang="en-US" sz="2000" dirty="0" err="1" smtClean="0">
                <a:solidFill>
                  <a:srgbClr val="FF0000"/>
                </a:solidFill>
              </a:rPr>
              <a:t>Abugidas</a:t>
            </a:r>
            <a:r>
              <a:rPr lang="en-US" dirty="0" smtClean="0"/>
              <a:t> combine consonant symbols with vowel symbols to make each letter:</a:t>
            </a:r>
            <a:endParaRPr lang="en-US" dirty="0"/>
          </a:p>
        </p:txBody>
      </p:sp>
      <p:sp>
        <p:nvSpPr>
          <p:cNvPr id="11" name="TextBox 10"/>
          <p:cNvSpPr txBox="1"/>
          <p:nvPr/>
        </p:nvSpPr>
        <p:spPr>
          <a:xfrm>
            <a:off x="1069848" y="4900846"/>
            <a:ext cx="10644188" cy="400110"/>
          </a:xfrm>
          <a:prstGeom prst="rect">
            <a:avLst/>
          </a:prstGeom>
          <a:noFill/>
        </p:spPr>
        <p:txBody>
          <a:bodyPr wrap="square" rtlCol="0">
            <a:spAutoFit/>
          </a:bodyPr>
          <a:lstStyle/>
          <a:p>
            <a:r>
              <a:rPr lang="en-US" sz="2000" dirty="0" err="1" smtClean="0">
                <a:solidFill>
                  <a:srgbClr val="FF0000"/>
                </a:solidFill>
              </a:rPr>
              <a:t>Semanto</a:t>
            </a:r>
            <a:r>
              <a:rPr lang="en-US" sz="2000" dirty="0" smtClean="0">
                <a:solidFill>
                  <a:srgbClr val="FF0000"/>
                </a:solidFill>
              </a:rPr>
              <a:t>-phonetic systems </a:t>
            </a:r>
            <a:r>
              <a:rPr lang="en-US" dirty="0" smtClean="0"/>
              <a:t>have many letters, each with its own sound and meaning:</a:t>
            </a:r>
            <a:endParaRPr lang="en-US" dirty="0"/>
          </a:p>
        </p:txBody>
      </p:sp>
      <p:sp>
        <p:nvSpPr>
          <p:cNvPr id="12" name="TextBox 11"/>
          <p:cNvSpPr txBox="1"/>
          <p:nvPr/>
        </p:nvSpPr>
        <p:spPr>
          <a:xfrm>
            <a:off x="8458866" y="6277630"/>
            <a:ext cx="3081337" cy="369332"/>
          </a:xfrm>
          <a:prstGeom prst="rect">
            <a:avLst/>
          </a:prstGeom>
          <a:noFill/>
        </p:spPr>
        <p:txBody>
          <a:bodyPr wrap="square" rtlCol="0">
            <a:spAutoFit/>
          </a:bodyPr>
          <a:lstStyle/>
          <a:p>
            <a:r>
              <a:rPr lang="en-US" i="1" dirty="0" smtClean="0"/>
              <a:t>Source: www.omniglot.com</a:t>
            </a:r>
            <a:endParaRPr lang="en-US" i="1" dirty="0"/>
          </a:p>
        </p:txBody>
      </p:sp>
      <p:sp>
        <p:nvSpPr>
          <p:cNvPr id="14" name="TextBox 13"/>
          <p:cNvSpPr txBox="1"/>
          <p:nvPr/>
        </p:nvSpPr>
        <p:spPr>
          <a:xfrm>
            <a:off x="976122" y="5773638"/>
            <a:ext cx="10831640" cy="369332"/>
          </a:xfrm>
          <a:prstGeom prst="rect">
            <a:avLst/>
          </a:prstGeom>
          <a:noFill/>
        </p:spPr>
        <p:txBody>
          <a:bodyPr wrap="square" rtlCol="0">
            <a:spAutoFit/>
          </a:bodyPr>
          <a:lstStyle/>
          <a:p>
            <a:r>
              <a:rPr lang="en-US" dirty="0" smtClean="0"/>
              <a:t>Compared to some of these examples, the </a:t>
            </a:r>
            <a:r>
              <a:rPr lang="en-US" dirty="0" smtClean="0">
                <a:solidFill>
                  <a:srgbClr val="FF0000"/>
                </a:solidFill>
              </a:rPr>
              <a:t>26 letters </a:t>
            </a:r>
            <a:r>
              <a:rPr lang="en-US" dirty="0" smtClean="0"/>
              <a:t>we use to write English is a really small number!</a:t>
            </a:r>
            <a:endParaRPr lang="en-US" dirty="0"/>
          </a:p>
        </p:txBody>
      </p:sp>
      <p:pic>
        <p:nvPicPr>
          <p:cNvPr id="1026" name="Picture 2" descr="File:Caslon-schriftmusterblatt.jpeg"/>
          <p:cNvPicPr>
            <a:picLocks noChangeAspect="1" noChangeArrowheads="1"/>
          </p:cNvPicPr>
          <p:nvPr/>
        </p:nvPicPr>
        <p:blipFill rotWithShape="1">
          <a:blip r:embed="rId2">
            <a:extLst>
              <a:ext uri="{28A0092B-C50C-407E-A947-70E740481C1C}">
                <a14:useLocalDpi xmlns:a14="http://schemas.microsoft.com/office/drawing/2010/main" val="0"/>
              </a:ext>
            </a:extLst>
          </a:blip>
          <a:srcRect l="1311" t="18307" r="73433" b="77345"/>
          <a:stretch/>
        </p:blipFill>
        <p:spPr bwMode="auto">
          <a:xfrm>
            <a:off x="7825184" y="2743962"/>
            <a:ext cx="1100137" cy="278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Sefer-torah-vayehi-binsoa.jpg"/>
          <p:cNvPicPr>
            <a:picLocks noChangeAspect="1" noChangeArrowheads="1"/>
          </p:cNvPicPr>
          <p:nvPr/>
        </p:nvPicPr>
        <p:blipFill rotWithShape="1">
          <a:blip r:embed="rId3">
            <a:extLst>
              <a:ext uri="{28A0092B-C50C-407E-A947-70E740481C1C}">
                <a14:useLocalDpi xmlns:a14="http://schemas.microsoft.com/office/drawing/2010/main" val="0"/>
              </a:ext>
            </a:extLst>
          </a:blip>
          <a:srcRect l="25263" t="28893" r="40417" b="52621"/>
          <a:stretch/>
        </p:blipFill>
        <p:spPr bwMode="auto">
          <a:xfrm>
            <a:off x="6743701" y="3271705"/>
            <a:ext cx="1464468" cy="2500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ample text in Bengali (Article 1 of the Universal Declaration of Human Rights)"/>
          <p:cNvPicPr>
            <a:picLocks noChangeAspect="1" noChangeArrowheads="1"/>
          </p:cNvPicPr>
          <p:nvPr/>
        </p:nvPicPr>
        <p:blipFill rotWithShape="1">
          <a:blip r:embed="rId4">
            <a:extLst>
              <a:ext uri="{28A0092B-C50C-407E-A947-70E740481C1C}">
                <a14:useLocalDpi xmlns:a14="http://schemas.microsoft.com/office/drawing/2010/main" val="0"/>
              </a:ext>
            </a:extLst>
          </a:blip>
          <a:srcRect r="67347" b="83128"/>
          <a:stretch/>
        </p:blipFill>
        <p:spPr bwMode="auto">
          <a:xfrm>
            <a:off x="9741631" y="4429115"/>
            <a:ext cx="1866106" cy="2732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mple text in Hiragana"/>
          <p:cNvPicPr>
            <a:picLocks noChangeAspect="1" noChangeArrowheads="1"/>
          </p:cNvPicPr>
          <p:nvPr/>
        </p:nvPicPr>
        <p:blipFill rotWithShape="1">
          <a:blip r:embed="rId5">
            <a:extLst>
              <a:ext uri="{28A0092B-C50C-407E-A947-70E740481C1C}">
                <a14:useLocalDpi xmlns:a14="http://schemas.microsoft.com/office/drawing/2010/main" val="0"/>
              </a:ext>
            </a:extLst>
          </a:blip>
          <a:srcRect r="71340" b="81323"/>
          <a:stretch/>
        </p:blipFill>
        <p:spPr bwMode="auto">
          <a:xfrm>
            <a:off x="7099299" y="3851315"/>
            <a:ext cx="1616076" cy="2134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365580" y="4916235"/>
            <a:ext cx="907257" cy="369332"/>
          </a:xfrm>
          <a:prstGeom prst="rect">
            <a:avLst/>
          </a:prstGeom>
          <a:noFill/>
        </p:spPr>
        <p:txBody>
          <a:bodyPr wrap="square" rtlCol="0">
            <a:spAutoFit/>
          </a:bodyPr>
          <a:lstStyle/>
          <a:p>
            <a:r>
              <a:rPr lang="ja-JP" altLang="en-US" dirty="0"/>
              <a:t>漢字</a:t>
            </a:r>
            <a:endParaRPr lang="en-US" dirty="0"/>
          </a:p>
        </p:txBody>
      </p:sp>
      <p:sp>
        <p:nvSpPr>
          <p:cNvPr id="17" name="Left Arrow 16"/>
          <p:cNvSpPr/>
          <p:nvPr/>
        </p:nvSpPr>
        <p:spPr>
          <a:xfrm>
            <a:off x="9201150" y="2492981"/>
            <a:ext cx="1869948" cy="714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English</a:t>
            </a:r>
            <a:endParaRPr lang="en-US" dirty="0"/>
          </a:p>
        </p:txBody>
      </p:sp>
      <p:sp>
        <p:nvSpPr>
          <p:cNvPr id="23" name="Left Arrow 22"/>
          <p:cNvSpPr/>
          <p:nvPr/>
        </p:nvSpPr>
        <p:spPr>
          <a:xfrm>
            <a:off x="8483998" y="3161390"/>
            <a:ext cx="1869948" cy="714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Hebrew</a:t>
            </a:r>
          </a:p>
        </p:txBody>
      </p:sp>
      <p:sp>
        <p:nvSpPr>
          <p:cNvPr id="24" name="Left Arrow 23"/>
          <p:cNvSpPr/>
          <p:nvPr/>
        </p:nvSpPr>
        <p:spPr>
          <a:xfrm>
            <a:off x="8991204" y="3544074"/>
            <a:ext cx="2137044" cy="714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Japanese (kana)</a:t>
            </a:r>
            <a:endParaRPr lang="en-US" dirty="0"/>
          </a:p>
        </p:txBody>
      </p:sp>
      <p:sp>
        <p:nvSpPr>
          <p:cNvPr id="25" name="Left Arrow 24"/>
          <p:cNvSpPr/>
          <p:nvPr/>
        </p:nvSpPr>
        <p:spPr>
          <a:xfrm rot="18880727">
            <a:off x="10036095" y="3254443"/>
            <a:ext cx="1869948" cy="71424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Bengali</a:t>
            </a:r>
            <a:endParaRPr lang="en-US" dirty="0"/>
          </a:p>
        </p:txBody>
      </p:sp>
      <p:sp>
        <p:nvSpPr>
          <p:cNvPr id="18" name="Right Arrow 17"/>
          <p:cNvSpPr/>
          <p:nvPr/>
        </p:nvSpPr>
        <p:spPr>
          <a:xfrm rot="19811873">
            <a:off x="8927244" y="5431067"/>
            <a:ext cx="1628775" cy="716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Chinese</a:t>
            </a:r>
            <a:endParaRPr lang="en-US" dirty="0"/>
          </a:p>
        </p:txBody>
      </p:sp>
    </p:spTree>
    <p:extLst>
      <p:ext uri="{BB962C8B-B14F-4D97-AF65-F5344CB8AC3E}">
        <p14:creationId xmlns:p14="http://schemas.microsoft.com/office/powerpoint/2010/main" val="375614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1000"/>
                                        <p:tgtEl>
                                          <p:spTgt spid="17"/>
                                        </p:tgtEl>
                                      </p:cBhvr>
                                    </p:animEffect>
                                    <p:set>
                                      <p:cBhvr>
                                        <p:cTn id="19" dur="1" fill="hold">
                                          <p:stCondLst>
                                            <p:cond delay="999"/>
                                          </p:stCondLst>
                                        </p:cTn>
                                        <p:tgtEl>
                                          <p:spTgt spid="17"/>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childTnLst>
                                </p:cTn>
                              </p:par>
                              <p:par>
                                <p:cTn id="27" presetID="10" presetClass="entr" presetSubtype="0" fill="hold" grpId="0" nodeType="withEffect">
                                  <p:stCondLst>
                                    <p:cond delay="25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1000"/>
                                        <p:tgtEl>
                                          <p:spTgt spid="23"/>
                                        </p:tgtEl>
                                      </p:cBhvr>
                                    </p:animEffect>
                                    <p:set>
                                      <p:cBhvr>
                                        <p:cTn id="34" dur="1" fill="hold">
                                          <p:stCondLst>
                                            <p:cond delay="999"/>
                                          </p:stCondLst>
                                        </p:cTn>
                                        <p:tgtEl>
                                          <p:spTgt spid="2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032"/>
                                        </p:tgtEl>
                                        <p:attrNameLst>
                                          <p:attrName>style.visibility</p:attrName>
                                        </p:attrNameLst>
                                      </p:cBhvr>
                                      <p:to>
                                        <p:strVal val="visible"/>
                                      </p:to>
                                    </p:set>
                                    <p:animEffect transition="in" filter="fade">
                                      <p:cBhvr>
                                        <p:cTn id="41" dur="1000"/>
                                        <p:tgtEl>
                                          <p:spTgt spid="10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24"/>
                                        </p:tgtEl>
                                      </p:cBhvr>
                                    </p:animEffect>
                                    <p:set>
                                      <p:cBhvr>
                                        <p:cTn id="49" dur="1" fill="hold">
                                          <p:stCondLst>
                                            <p:cond delay="999"/>
                                          </p:stCondLst>
                                        </p:cTn>
                                        <p:tgtEl>
                                          <p:spTgt spid="24"/>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fade">
                                      <p:cBhvr>
                                        <p:cTn id="56" dur="1000"/>
                                        <p:tgtEl>
                                          <p:spTgt spid="10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1000"/>
                                        <p:tgtEl>
                                          <p:spTgt spid="25"/>
                                        </p:tgtEl>
                                      </p:cBhvr>
                                    </p:animEffect>
                                    <p:set>
                                      <p:cBhvr>
                                        <p:cTn id="64" dur="1" fill="hold">
                                          <p:stCondLst>
                                            <p:cond delay="999"/>
                                          </p:stCondLst>
                                        </p:cTn>
                                        <p:tgtEl>
                                          <p:spTgt spid="25"/>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1000"/>
                                        <p:tgtEl>
                                          <p:spTgt spid="18"/>
                                        </p:tgtEl>
                                      </p:cBhvr>
                                    </p:animEffect>
                                    <p:set>
                                      <p:cBhvr>
                                        <p:cTn id="79"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5" grpId="0"/>
      <p:bldP spid="17" grpId="0" animBg="1"/>
      <p:bldP spid="17" grpId="1" animBg="1"/>
      <p:bldP spid="23" grpId="0" animBg="1"/>
      <p:bldP spid="23" grpId="1" animBg="1"/>
      <p:bldP spid="24" grpId="0" animBg="1"/>
      <p:bldP spid="24" grpId="1" animBg="1"/>
      <p:bldP spid="25" grpId="0" animBg="1"/>
      <p:bldP spid="25" grpId="1" animBg="1"/>
      <p:bldP spid="18" grpId="0" animBg="1"/>
      <p:bldP spid="18"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puzzles prepare you for computing?</a:t>
            </a:r>
            <a:endParaRPr lang="en-US" dirty="0"/>
          </a:p>
        </p:txBody>
      </p:sp>
      <p:sp>
        <p:nvSpPr>
          <p:cNvPr id="3" name="Content Placeholder 2"/>
          <p:cNvSpPr>
            <a:spLocks noGrp="1"/>
          </p:cNvSpPr>
          <p:nvPr>
            <p:ph idx="1"/>
          </p:nvPr>
        </p:nvSpPr>
        <p:spPr/>
        <p:txBody>
          <a:bodyPr/>
          <a:lstStyle/>
          <a:p>
            <a:r>
              <a:rPr lang="en-US" dirty="0" smtClean="0"/>
              <a:t>Pattern recognition</a:t>
            </a:r>
          </a:p>
          <a:p>
            <a:r>
              <a:rPr lang="en-US" dirty="0" smtClean="0"/>
              <a:t>Multi-step reasoning</a:t>
            </a:r>
          </a:p>
          <a:p>
            <a:r>
              <a:rPr lang="en-US" dirty="0" smtClean="0"/>
              <a:t>Thinking in terms of instructions or procedures</a:t>
            </a:r>
          </a:p>
          <a:p>
            <a:r>
              <a:rPr lang="en-US" dirty="0" smtClean="0"/>
              <a:t>Thinking of problems as procedures with inputs and outputs</a:t>
            </a:r>
          </a:p>
          <a:p>
            <a:r>
              <a:rPr lang="en-US" dirty="0" smtClean="0"/>
              <a:t>Breaking complex tasks into simpler tasks</a:t>
            </a:r>
          </a:p>
          <a:p>
            <a:endParaRPr lang="en-US" dirty="0"/>
          </a:p>
        </p:txBody>
      </p:sp>
    </p:spTree>
    <p:extLst>
      <p:ext uri="{BB962C8B-B14F-4D97-AF65-F5344CB8AC3E}">
        <p14:creationId xmlns:p14="http://schemas.microsoft.com/office/powerpoint/2010/main" val="12118381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computer scientists need to know about language diversity?</a:t>
            </a:r>
            <a:endParaRPr lang="en-US" dirty="0"/>
          </a:p>
        </p:txBody>
      </p:sp>
      <p:sp>
        <p:nvSpPr>
          <p:cNvPr id="3" name="Content Placeholder 2"/>
          <p:cNvSpPr>
            <a:spLocks noGrp="1"/>
          </p:cNvSpPr>
          <p:nvPr>
            <p:ph idx="1"/>
          </p:nvPr>
        </p:nvSpPr>
        <p:spPr/>
        <p:txBody>
          <a:bodyPr>
            <a:normAutofit lnSpcReduction="10000"/>
          </a:bodyPr>
          <a:lstStyle/>
          <a:p>
            <a:r>
              <a:rPr lang="en-US" dirty="0" smtClean="0"/>
              <a:t>Less than half of the Web is in English.</a:t>
            </a:r>
          </a:p>
          <a:p>
            <a:r>
              <a:rPr lang="en-US" dirty="0" smtClean="0"/>
              <a:t>Computer programs that work for English might not work for other languages if they are not carefully designed.</a:t>
            </a:r>
          </a:p>
          <a:p>
            <a:r>
              <a:rPr lang="en-US" dirty="0" smtClean="0"/>
              <a:t>Although English is useful in the global economy, local languages preserve identity, cultural heritage, and a legacy of knowledge.   </a:t>
            </a:r>
          </a:p>
          <a:p>
            <a:r>
              <a:rPr lang="en-US" dirty="0" smtClean="0"/>
              <a:t>Even cultures with low literacy have computational needs:</a:t>
            </a:r>
          </a:p>
          <a:p>
            <a:pPr lvl="1"/>
            <a:r>
              <a:rPr lang="en-US" dirty="0" smtClean="0"/>
              <a:t>They use oral micro-blogs that they access via cell phone.</a:t>
            </a:r>
          </a:p>
          <a:p>
            <a:pPr lvl="1"/>
            <a:r>
              <a:rPr lang="en-US" dirty="0" smtClean="0"/>
              <a:t>These micro-blogs help them with health care, agricultural information, and weather alerts. </a:t>
            </a:r>
          </a:p>
          <a:p>
            <a:r>
              <a:rPr lang="en-US" sz="3200" dirty="0" smtClean="0">
                <a:solidFill>
                  <a:srgbClr val="FF0000"/>
                </a:solidFill>
              </a:rPr>
              <a:t>When you are an executive in a high tech company, will you know how to meet the world’s needs?</a:t>
            </a:r>
            <a:endParaRPr lang="en-US" sz="3200" dirty="0">
              <a:solidFill>
                <a:srgbClr val="FF0000"/>
              </a:solidFill>
            </a:endParaRPr>
          </a:p>
        </p:txBody>
      </p:sp>
    </p:spTree>
    <p:extLst>
      <p:ext uri="{BB962C8B-B14F-4D97-AF65-F5344CB8AC3E}">
        <p14:creationId xmlns:p14="http://schemas.microsoft.com/office/powerpoint/2010/main" val="21329372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8000" y="381000"/>
            <a:ext cx="5892800" cy="1219200"/>
          </a:xfrm>
          <a:prstGeom prst="roundRect">
            <a:avLst/>
          </a:prstGeom>
          <a:solidFill>
            <a:srgbClr val="FB4C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Careers</a:t>
            </a:r>
            <a:endParaRPr lang="en-US" sz="3200" b="1" dirty="0">
              <a:solidFill>
                <a:schemeClr val="bg1"/>
              </a:solidFill>
            </a:endParaRPr>
          </a:p>
        </p:txBody>
      </p:sp>
      <p:sp>
        <p:nvSpPr>
          <p:cNvPr id="5" name="Rounded Rectangle 4"/>
          <p:cNvSpPr/>
          <p:nvPr/>
        </p:nvSpPr>
        <p:spPr>
          <a:xfrm>
            <a:off x="5791200" y="1828800"/>
            <a:ext cx="5791200"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Humanitarian</a:t>
            </a:r>
            <a:endParaRPr lang="en-US" sz="3200" b="1" dirty="0"/>
          </a:p>
        </p:txBody>
      </p:sp>
      <p:sp>
        <p:nvSpPr>
          <p:cNvPr id="6" name="Rounded Rectangle 5"/>
          <p:cNvSpPr/>
          <p:nvPr/>
        </p:nvSpPr>
        <p:spPr>
          <a:xfrm>
            <a:off x="609600" y="2743200"/>
            <a:ext cx="5994400" cy="609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Industry</a:t>
            </a:r>
            <a:endParaRPr lang="en-US" sz="3200" b="1" dirty="0"/>
          </a:p>
        </p:txBody>
      </p:sp>
      <p:sp>
        <p:nvSpPr>
          <p:cNvPr id="7" name="Rounded Rectangle 6"/>
          <p:cNvSpPr/>
          <p:nvPr/>
        </p:nvSpPr>
        <p:spPr>
          <a:xfrm>
            <a:off x="6400800" y="3505200"/>
            <a:ext cx="5283200" cy="533400"/>
          </a:xfrm>
          <a:prstGeom prst="roundRect">
            <a:avLst>
              <a:gd name="adj" fmla="val 21601"/>
            </a:avLst>
          </a:prstGeom>
          <a:solidFill>
            <a:srgbClr val="FF5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Government</a:t>
            </a:r>
            <a:endParaRPr lang="en-US" sz="3200" b="1" dirty="0"/>
          </a:p>
        </p:txBody>
      </p:sp>
      <p:sp>
        <p:nvSpPr>
          <p:cNvPr id="8" name="Rounded Rectangle 7"/>
          <p:cNvSpPr/>
          <p:nvPr/>
        </p:nvSpPr>
        <p:spPr>
          <a:xfrm>
            <a:off x="1016000" y="4267200"/>
            <a:ext cx="5689600" cy="609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Academic</a:t>
            </a:r>
            <a:endParaRPr lang="en-US" sz="3200" b="1" dirty="0"/>
          </a:p>
        </p:txBody>
      </p:sp>
      <p:sp>
        <p:nvSpPr>
          <p:cNvPr id="9" name="Rounded Rectangle 8"/>
          <p:cNvSpPr/>
          <p:nvPr/>
        </p:nvSpPr>
        <p:spPr>
          <a:xfrm>
            <a:off x="5791200" y="5257800"/>
            <a:ext cx="58928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Education</a:t>
            </a:r>
            <a:endParaRPr lang="en-US" sz="3200" b="1" dirty="0"/>
          </a:p>
        </p:txBody>
      </p:sp>
    </p:spTree>
    <p:extLst>
      <p:ext uri="{BB962C8B-B14F-4D97-AF65-F5344CB8AC3E}">
        <p14:creationId xmlns:p14="http://schemas.microsoft.com/office/powerpoint/2010/main" val="36234689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228600"/>
            <a:ext cx="5892800" cy="1219200"/>
          </a:xfrm>
          <a:prstGeom prst="roundRect">
            <a:avLst/>
          </a:prstGeom>
          <a:solidFill>
            <a:srgbClr val="FB4C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Careers</a:t>
            </a:r>
            <a:endParaRPr lang="en-US" sz="3200" b="1" dirty="0">
              <a:solidFill>
                <a:schemeClr val="bg1"/>
              </a:solidFill>
            </a:endParaRPr>
          </a:p>
        </p:txBody>
      </p:sp>
      <p:sp>
        <p:nvSpPr>
          <p:cNvPr id="5" name="Rounded Rectangle 4"/>
          <p:cNvSpPr/>
          <p:nvPr/>
        </p:nvSpPr>
        <p:spPr>
          <a:xfrm>
            <a:off x="5791200" y="1676400"/>
            <a:ext cx="5791200"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Humanitarian</a:t>
            </a:r>
            <a:endParaRPr lang="en-US" sz="3200" b="1" dirty="0"/>
          </a:p>
        </p:txBody>
      </p:sp>
      <p:sp>
        <p:nvSpPr>
          <p:cNvPr id="10" name="TextBox 9"/>
          <p:cNvSpPr txBox="1"/>
          <p:nvPr/>
        </p:nvSpPr>
        <p:spPr>
          <a:xfrm>
            <a:off x="508000" y="2286000"/>
            <a:ext cx="11176000" cy="3970318"/>
          </a:xfrm>
          <a:prstGeom prst="rect">
            <a:avLst/>
          </a:prstGeom>
          <a:noFill/>
        </p:spPr>
        <p:txBody>
          <a:bodyPr wrap="square" rtlCol="0">
            <a:spAutoFit/>
          </a:bodyPr>
          <a:lstStyle/>
          <a:p>
            <a:r>
              <a:rPr lang="en-US" sz="2400" dirty="0" smtClean="0"/>
              <a:t>Machine translation for disaster relief and humanitarian aid.</a:t>
            </a:r>
          </a:p>
          <a:p>
            <a:r>
              <a:rPr lang="en-US" sz="2400" dirty="0" smtClean="0"/>
              <a:t>	Translate between aid workers and victims of 	disease or natural disaster.</a:t>
            </a:r>
          </a:p>
          <a:p>
            <a:endParaRPr lang="en-US" sz="2400" dirty="0" smtClean="0"/>
          </a:p>
          <a:p>
            <a:r>
              <a:rPr lang="en-US" sz="2400" dirty="0" smtClean="0"/>
              <a:t>Technologies such as spelling checkers to help revitalize endangered languages</a:t>
            </a:r>
          </a:p>
          <a:p>
            <a:endParaRPr lang="en-US" sz="2400" dirty="0" smtClean="0"/>
          </a:p>
          <a:p>
            <a:r>
              <a:rPr lang="en-US" sz="2400" dirty="0" smtClean="0"/>
              <a:t>Assistive technologies for people with disabilities</a:t>
            </a:r>
          </a:p>
          <a:p>
            <a:endParaRPr lang="en-US" sz="2800" dirty="0" smtClean="0"/>
          </a:p>
          <a:p>
            <a:endParaRPr lang="en-US" sz="2800" dirty="0" smtClean="0"/>
          </a:p>
          <a:p>
            <a:r>
              <a:rPr lang="en-US" sz="2800" dirty="0" smtClean="0"/>
              <a:t>	</a:t>
            </a:r>
            <a:endParaRPr lang="en-US" sz="2800" dirty="0"/>
          </a:p>
        </p:txBody>
      </p:sp>
      <p:pic>
        <p:nvPicPr>
          <p:cNvPr id="11" name="Picture 2"/>
          <p:cNvPicPr>
            <a:picLocks noChangeAspect="1" noChangeArrowheads="1"/>
          </p:cNvPicPr>
          <p:nvPr/>
        </p:nvPicPr>
        <p:blipFill>
          <a:blip r:embed="rId2" cstate="print"/>
          <a:srcRect/>
          <a:stretch>
            <a:fillRect/>
          </a:stretch>
        </p:blipFill>
        <p:spPr bwMode="auto">
          <a:xfrm>
            <a:off x="2133601" y="5257800"/>
            <a:ext cx="2587668" cy="1447800"/>
          </a:xfrm>
          <a:prstGeom prst="rect">
            <a:avLst/>
          </a:prstGeom>
          <a:noFill/>
          <a:ln w="9525">
            <a:noFill/>
            <a:miter lim="800000"/>
            <a:headEnd/>
            <a:tailEnd/>
          </a:ln>
        </p:spPr>
      </p:pic>
    </p:spTree>
    <p:extLst>
      <p:ext uri="{BB962C8B-B14F-4D97-AF65-F5344CB8AC3E}">
        <p14:creationId xmlns:p14="http://schemas.microsoft.com/office/powerpoint/2010/main" val="24013062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8000" y="381000"/>
            <a:ext cx="5892800" cy="1219200"/>
          </a:xfrm>
          <a:prstGeom prst="roundRect">
            <a:avLst/>
          </a:prstGeom>
          <a:solidFill>
            <a:srgbClr val="FB4C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Careers</a:t>
            </a:r>
            <a:endParaRPr lang="en-US" sz="3200" b="1" dirty="0">
              <a:solidFill>
                <a:schemeClr val="bg1"/>
              </a:solidFill>
            </a:endParaRPr>
          </a:p>
        </p:txBody>
      </p:sp>
      <p:sp>
        <p:nvSpPr>
          <p:cNvPr id="6" name="Rounded Rectangle 5"/>
          <p:cNvSpPr/>
          <p:nvPr/>
        </p:nvSpPr>
        <p:spPr>
          <a:xfrm>
            <a:off x="203200" y="2743200"/>
            <a:ext cx="5994400" cy="609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Industry</a:t>
            </a:r>
            <a:endParaRPr lang="en-US" sz="3200" b="1" dirty="0"/>
          </a:p>
        </p:txBody>
      </p:sp>
      <p:sp>
        <p:nvSpPr>
          <p:cNvPr id="10" name="TextBox 9"/>
          <p:cNvSpPr txBox="1"/>
          <p:nvPr/>
        </p:nvSpPr>
        <p:spPr>
          <a:xfrm>
            <a:off x="6400800" y="533400"/>
            <a:ext cx="5588000" cy="5632311"/>
          </a:xfrm>
          <a:prstGeom prst="rect">
            <a:avLst/>
          </a:prstGeom>
          <a:noFill/>
        </p:spPr>
        <p:txBody>
          <a:bodyPr wrap="square" rtlCol="0">
            <a:spAutoFit/>
          </a:bodyPr>
          <a:lstStyle/>
          <a:p>
            <a:r>
              <a:rPr lang="en-US" sz="2400" dirty="0" smtClean="0"/>
              <a:t>Search engines</a:t>
            </a:r>
          </a:p>
          <a:p>
            <a:endParaRPr lang="en-US" sz="2400" dirty="0" smtClean="0"/>
          </a:p>
          <a:p>
            <a:r>
              <a:rPr lang="en-US" sz="2400" dirty="0" smtClean="0"/>
              <a:t>Natural language voice interfaces</a:t>
            </a:r>
          </a:p>
          <a:p>
            <a:r>
              <a:rPr lang="en-US" sz="2000" dirty="0" smtClean="0"/>
              <a:t>Talking to machines</a:t>
            </a:r>
            <a:endParaRPr lang="en-US" sz="2400" dirty="0" smtClean="0"/>
          </a:p>
          <a:p>
            <a:endParaRPr lang="en-US" sz="2400" dirty="0" smtClean="0"/>
          </a:p>
          <a:p>
            <a:r>
              <a:rPr lang="en-US" sz="2400" dirty="0" smtClean="0"/>
              <a:t>Summarization</a:t>
            </a:r>
          </a:p>
          <a:p>
            <a:r>
              <a:rPr lang="en-US" sz="2000" dirty="0" smtClean="0"/>
              <a:t>because there is more information than people can attend to</a:t>
            </a:r>
            <a:endParaRPr lang="en-US" sz="2400" dirty="0" smtClean="0"/>
          </a:p>
          <a:p>
            <a:endParaRPr lang="en-US" sz="2400" dirty="0" smtClean="0"/>
          </a:p>
          <a:p>
            <a:r>
              <a:rPr lang="en-US" sz="2400" dirty="0" smtClean="0"/>
              <a:t>Sentiment detection</a:t>
            </a:r>
          </a:p>
          <a:p>
            <a:r>
              <a:rPr lang="en-US" sz="2000" dirty="0" smtClean="0"/>
              <a:t>Did people like the product or movie?</a:t>
            </a:r>
          </a:p>
          <a:p>
            <a:endParaRPr lang="en-US" sz="2000" dirty="0" smtClean="0"/>
          </a:p>
          <a:p>
            <a:r>
              <a:rPr lang="en-US" sz="2400" dirty="0" smtClean="0"/>
              <a:t>Machine Translation</a:t>
            </a:r>
          </a:p>
          <a:p>
            <a:r>
              <a:rPr lang="en-US" sz="2000" dirty="0" smtClean="0"/>
              <a:t>Translate from one language to another</a:t>
            </a:r>
          </a:p>
          <a:p>
            <a:endParaRPr lang="en-US" sz="2400" dirty="0" smtClean="0"/>
          </a:p>
          <a:p>
            <a:endParaRPr lang="en-US" sz="2400" dirty="0"/>
          </a:p>
        </p:txBody>
      </p:sp>
      <p:sp>
        <p:nvSpPr>
          <p:cNvPr id="11" name="TextBox 10"/>
          <p:cNvSpPr txBox="1"/>
          <p:nvPr/>
        </p:nvSpPr>
        <p:spPr>
          <a:xfrm>
            <a:off x="406400" y="3581400"/>
            <a:ext cx="5486400" cy="3046988"/>
          </a:xfrm>
          <a:prstGeom prst="rect">
            <a:avLst/>
          </a:prstGeom>
          <a:noFill/>
        </p:spPr>
        <p:txBody>
          <a:bodyPr wrap="square" rtlCol="0">
            <a:spAutoFit/>
          </a:bodyPr>
          <a:lstStyle/>
          <a:p>
            <a:r>
              <a:rPr lang="en-US" sz="2400" dirty="0" err="1" smtClean="0"/>
              <a:t>Facebook</a:t>
            </a:r>
            <a:endParaRPr lang="en-US" sz="2400" dirty="0" smtClean="0"/>
          </a:p>
          <a:p>
            <a:r>
              <a:rPr lang="en-US" sz="2400" dirty="0" smtClean="0"/>
              <a:t>Twitter</a:t>
            </a:r>
          </a:p>
          <a:p>
            <a:r>
              <a:rPr lang="en-US" sz="2400" dirty="0" smtClean="0"/>
              <a:t>Google</a:t>
            </a:r>
          </a:p>
          <a:p>
            <a:r>
              <a:rPr lang="en-US" sz="2400" dirty="0" smtClean="0"/>
              <a:t>Yahoo</a:t>
            </a:r>
          </a:p>
          <a:p>
            <a:r>
              <a:rPr lang="en-US" sz="2400" dirty="0" smtClean="0"/>
              <a:t>Reuters</a:t>
            </a:r>
          </a:p>
          <a:p>
            <a:r>
              <a:rPr lang="en-US" sz="2400" dirty="0" smtClean="0"/>
              <a:t>General Motors</a:t>
            </a:r>
          </a:p>
          <a:p>
            <a:r>
              <a:rPr lang="en-US" sz="2400" dirty="0" smtClean="0"/>
              <a:t>Microsoft</a:t>
            </a:r>
          </a:p>
          <a:p>
            <a:r>
              <a:rPr lang="en-US" sz="2400" dirty="0" smtClean="0"/>
              <a:t>Amazon</a:t>
            </a:r>
            <a:endParaRPr lang="en-US" sz="2400" dirty="0"/>
          </a:p>
        </p:txBody>
      </p:sp>
    </p:spTree>
    <p:extLst>
      <p:ext uri="{BB962C8B-B14F-4D97-AF65-F5344CB8AC3E}">
        <p14:creationId xmlns:p14="http://schemas.microsoft.com/office/powerpoint/2010/main" val="751503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04800"/>
            <a:ext cx="5892800" cy="1219200"/>
          </a:xfrm>
          <a:prstGeom prst="roundRect">
            <a:avLst/>
          </a:prstGeom>
          <a:solidFill>
            <a:srgbClr val="FB4C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Careers</a:t>
            </a:r>
            <a:endParaRPr lang="en-US" sz="3200" b="1" dirty="0">
              <a:solidFill>
                <a:schemeClr val="bg1"/>
              </a:solidFill>
            </a:endParaRPr>
          </a:p>
        </p:txBody>
      </p:sp>
      <p:sp>
        <p:nvSpPr>
          <p:cNvPr id="7" name="Rounded Rectangle 6"/>
          <p:cNvSpPr/>
          <p:nvPr/>
        </p:nvSpPr>
        <p:spPr>
          <a:xfrm>
            <a:off x="6400800" y="3505200"/>
            <a:ext cx="5283200" cy="533400"/>
          </a:xfrm>
          <a:prstGeom prst="roundRect">
            <a:avLst>
              <a:gd name="adj" fmla="val 21601"/>
            </a:avLst>
          </a:prstGeom>
          <a:solidFill>
            <a:srgbClr val="FF5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Government</a:t>
            </a:r>
            <a:endParaRPr lang="en-US" sz="3200" b="1" dirty="0"/>
          </a:p>
        </p:txBody>
      </p:sp>
      <p:sp>
        <p:nvSpPr>
          <p:cNvPr id="10" name="TextBox 9"/>
          <p:cNvSpPr txBox="1"/>
          <p:nvPr/>
        </p:nvSpPr>
        <p:spPr>
          <a:xfrm>
            <a:off x="6807200" y="533400"/>
            <a:ext cx="4978400" cy="1569660"/>
          </a:xfrm>
          <a:prstGeom prst="rect">
            <a:avLst/>
          </a:prstGeom>
          <a:noFill/>
        </p:spPr>
        <p:txBody>
          <a:bodyPr wrap="square" rtlCol="0">
            <a:spAutoFit/>
          </a:bodyPr>
          <a:lstStyle/>
          <a:p>
            <a:r>
              <a:rPr lang="en-US" sz="2400" dirty="0" smtClean="0"/>
              <a:t>National Security:</a:t>
            </a:r>
          </a:p>
          <a:p>
            <a:endParaRPr lang="en-US" sz="2400" dirty="0" smtClean="0"/>
          </a:p>
          <a:p>
            <a:r>
              <a:rPr lang="en-US" sz="2400" dirty="0" smtClean="0"/>
              <a:t>There is more information than human analysts can attend to.</a:t>
            </a:r>
            <a:endParaRPr lang="en-US" sz="2400" dirty="0"/>
          </a:p>
        </p:txBody>
      </p:sp>
      <p:sp>
        <p:nvSpPr>
          <p:cNvPr id="11" name="TextBox 10"/>
          <p:cNvSpPr txBox="1"/>
          <p:nvPr/>
        </p:nvSpPr>
        <p:spPr>
          <a:xfrm>
            <a:off x="609600" y="2057400"/>
            <a:ext cx="5384800" cy="4154984"/>
          </a:xfrm>
          <a:prstGeom prst="rect">
            <a:avLst/>
          </a:prstGeom>
          <a:noFill/>
        </p:spPr>
        <p:txBody>
          <a:bodyPr wrap="square" rtlCol="0">
            <a:spAutoFit/>
          </a:bodyPr>
          <a:lstStyle/>
          <a:p>
            <a:r>
              <a:rPr lang="en-US" sz="2400" dirty="0" smtClean="0"/>
              <a:t>Machine Translation</a:t>
            </a:r>
          </a:p>
          <a:p>
            <a:endParaRPr lang="en-US" sz="2400" dirty="0" smtClean="0"/>
          </a:p>
          <a:p>
            <a:r>
              <a:rPr lang="en-US" sz="2400" dirty="0" smtClean="0"/>
              <a:t>Speech recognition</a:t>
            </a:r>
          </a:p>
          <a:p>
            <a:endParaRPr lang="en-US" sz="2400" dirty="0" smtClean="0"/>
          </a:p>
          <a:p>
            <a:r>
              <a:rPr lang="en-US" sz="2400" dirty="0" smtClean="0"/>
              <a:t>Summarization and information extraction</a:t>
            </a:r>
          </a:p>
          <a:p>
            <a:endParaRPr lang="en-US" sz="2400" dirty="0" smtClean="0"/>
          </a:p>
          <a:p>
            <a:r>
              <a:rPr lang="en-US" sz="2400" dirty="0" smtClean="0"/>
              <a:t>Detection of sentiment and deception</a:t>
            </a:r>
          </a:p>
          <a:p>
            <a:endParaRPr lang="en-US" sz="2400" dirty="0" smtClean="0"/>
          </a:p>
          <a:p>
            <a:endParaRPr lang="en-US" sz="2400" dirty="0"/>
          </a:p>
        </p:txBody>
      </p:sp>
    </p:spTree>
    <p:extLst>
      <p:ext uri="{BB962C8B-B14F-4D97-AF65-F5344CB8AC3E}">
        <p14:creationId xmlns:p14="http://schemas.microsoft.com/office/powerpoint/2010/main" val="9765590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8000" y="381000"/>
            <a:ext cx="5892800" cy="1219200"/>
          </a:xfrm>
          <a:prstGeom prst="roundRect">
            <a:avLst/>
          </a:prstGeom>
          <a:solidFill>
            <a:srgbClr val="FB4C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Careers</a:t>
            </a:r>
            <a:endParaRPr lang="en-US" sz="3200" b="1" dirty="0">
              <a:solidFill>
                <a:schemeClr val="bg1"/>
              </a:solidFill>
            </a:endParaRPr>
          </a:p>
        </p:txBody>
      </p:sp>
      <p:sp>
        <p:nvSpPr>
          <p:cNvPr id="9" name="Rounded Rectangle 8"/>
          <p:cNvSpPr/>
          <p:nvPr/>
        </p:nvSpPr>
        <p:spPr>
          <a:xfrm>
            <a:off x="5791200" y="5791200"/>
            <a:ext cx="58928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Education</a:t>
            </a:r>
            <a:endParaRPr lang="en-US" sz="3200" b="1" dirty="0"/>
          </a:p>
        </p:txBody>
      </p:sp>
      <p:sp>
        <p:nvSpPr>
          <p:cNvPr id="10" name="TextBox 9"/>
          <p:cNvSpPr txBox="1"/>
          <p:nvPr/>
        </p:nvSpPr>
        <p:spPr>
          <a:xfrm>
            <a:off x="1219200" y="2057400"/>
            <a:ext cx="8839200" cy="3785652"/>
          </a:xfrm>
          <a:prstGeom prst="rect">
            <a:avLst/>
          </a:prstGeom>
          <a:noFill/>
        </p:spPr>
        <p:txBody>
          <a:bodyPr wrap="square" rtlCol="0">
            <a:spAutoFit/>
          </a:bodyPr>
          <a:lstStyle/>
          <a:p>
            <a:r>
              <a:rPr lang="en-US" sz="2800" dirty="0" smtClean="0"/>
              <a:t>Computer Assisted Language Learning</a:t>
            </a:r>
          </a:p>
          <a:p>
            <a:r>
              <a:rPr lang="en-US" sz="2400" dirty="0" smtClean="0"/>
              <a:t>Automatically detect errors</a:t>
            </a:r>
          </a:p>
          <a:p>
            <a:endParaRPr lang="en-US" sz="2800" dirty="0" smtClean="0"/>
          </a:p>
          <a:p>
            <a:r>
              <a:rPr lang="en-US" sz="2800" dirty="0" smtClean="0"/>
              <a:t>Automated grading of essays</a:t>
            </a:r>
          </a:p>
          <a:p>
            <a:r>
              <a:rPr lang="en-US" sz="2400" dirty="0" smtClean="0"/>
              <a:t>Educational Testing Service</a:t>
            </a:r>
          </a:p>
          <a:p>
            <a:endParaRPr lang="en-US" sz="2800" dirty="0" smtClean="0"/>
          </a:p>
          <a:p>
            <a:r>
              <a:rPr lang="en-US" sz="2800" dirty="0" smtClean="0"/>
              <a:t>Analysis of educational dialogue</a:t>
            </a:r>
          </a:p>
          <a:p>
            <a:r>
              <a:rPr lang="en-US" sz="2400" dirty="0" smtClean="0"/>
              <a:t>The way you interact affects the way you learn</a:t>
            </a:r>
          </a:p>
          <a:p>
            <a:endParaRPr lang="en-US" sz="2800" dirty="0"/>
          </a:p>
        </p:txBody>
      </p:sp>
    </p:spTree>
    <p:extLst>
      <p:ext uri="{BB962C8B-B14F-4D97-AF65-F5344CB8AC3E}">
        <p14:creationId xmlns:p14="http://schemas.microsoft.com/office/powerpoint/2010/main" val="1988607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30"/>
            <a:ext cx="10058400" cy="456140"/>
          </a:xfrm>
        </p:spPr>
        <p:txBody>
          <a:bodyPr/>
          <a:lstStyle/>
          <a:p>
            <a:pPr marL="0" indent="0">
              <a:buNone/>
            </a:pPr>
            <a:r>
              <a:rPr lang="en-US" dirty="0" smtClean="0"/>
              <a:t>Here are some sentences in </a:t>
            </a:r>
            <a:r>
              <a:rPr lang="en-US" dirty="0" smtClean="0">
                <a:solidFill>
                  <a:srgbClr val="FF0000"/>
                </a:solidFill>
              </a:rPr>
              <a:t>Mapudungun</a:t>
            </a:r>
            <a:r>
              <a:rPr lang="en-US" dirty="0" smtClean="0"/>
              <a:t>, a language spoken in Chile.</a:t>
            </a:r>
          </a:p>
        </p:txBody>
      </p:sp>
      <p:sp>
        <p:nvSpPr>
          <p:cNvPr id="4" name="Content Placeholder 2"/>
          <p:cNvSpPr txBox="1">
            <a:spLocks/>
          </p:cNvSpPr>
          <p:nvPr/>
        </p:nvSpPr>
        <p:spPr>
          <a:xfrm>
            <a:off x="871538" y="4976653"/>
            <a:ext cx="10058400" cy="4561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How would you say </a:t>
            </a:r>
            <a:r>
              <a:rPr lang="en-US" dirty="0" smtClean="0">
                <a:solidFill>
                  <a:srgbClr val="FF0000"/>
                </a:solidFill>
              </a:rPr>
              <a:t>“She is sitting” </a:t>
            </a:r>
            <a:r>
              <a:rPr lang="en-US" dirty="0" smtClean="0"/>
              <a:t>in Mapudungun?</a:t>
            </a:r>
          </a:p>
        </p:txBody>
      </p:sp>
      <p:sp>
        <p:nvSpPr>
          <p:cNvPr id="5" name="TextBox 4"/>
          <p:cNvSpPr txBox="1"/>
          <p:nvPr/>
        </p:nvSpPr>
        <p:spPr>
          <a:xfrm>
            <a:off x="1391815" y="1323402"/>
            <a:ext cx="8044069" cy="3416320"/>
          </a:xfrm>
          <a:prstGeom prst="rect">
            <a:avLst/>
          </a:prstGeom>
          <a:noFill/>
        </p:spPr>
        <p:txBody>
          <a:bodyPr wrap="square" rtlCol="0">
            <a:spAutoFit/>
          </a:bodyPr>
          <a:lstStyle/>
          <a:p>
            <a:r>
              <a:rPr lang="en-US" sz="2400" dirty="0" err="1">
                <a:solidFill>
                  <a:srgbClr val="FF0000"/>
                </a:solidFill>
              </a:rPr>
              <a:t>María</a:t>
            </a:r>
            <a:r>
              <a:rPr lang="en-US" sz="2400" dirty="0">
                <a:solidFill>
                  <a:srgbClr val="FF0000"/>
                </a:solidFill>
              </a:rPr>
              <a:t> </a:t>
            </a:r>
            <a:r>
              <a:rPr lang="en-US" sz="2400" dirty="0" err="1" smtClean="0">
                <a:solidFill>
                  <a:srgbClr val="FF0000"/>
                </a:solidFill>
              </a:rPr>
              <a:t>dungui</a:t>
            </a:r>
            <a:r>
              <a:rPr lang="en-US" sz="2400" dirty="0" smtClean="0">
                <a:solidFill>
                  <a:srgbClr val="FF0000"/>
                </a:solidFill>
              </a:rPr>
              <a:t>.			</a:t>
            </a:r>
            <a:r>
              <a:rPr lang="en-US" sz="2400" dirty="0" smtClean="0"/>
              <a:t>Mary talked.</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a:solidFill>
                  <a:srgbClr val="FF0000"/>
                </a:solidFill>
              </a:rPr>
              <a:t>María</a:t>
            </a:r>
            <a:r>
              <a:rPr lang="en-US" sz="2400" dirty="0">
                <a:solidFill>
                  <a:srgbClr val="FF0000"/>
                </a:solidFill>
              </a:rPr>
              <a:t> </a:t>
            </a:r>
            <a:r>
              <a:rPr lang="en-US" sz="2400" dirty="0" err="1">
                <a:solidFill>
                  <a:srgbClr val="FF0000"/>
                </a:solidFill>
              </a:rPr>
              <a:t>petu</a:t>
            </a:r>
            <a:r>
              <a:rPr lang="en-US" sz="2400" dirty="0">
                <a:solidFill>
                  <a:srgbClr val="FF0000"/>
                </a:solidFill>
              </a:rPr>
              <a:t> </a:t>
            </a:r>
            <a:r>
              <a:rPr lang="en-US" sz="2400" dirty="0" err="1" smtClean="0">
                <a:solidFill>
                  <a:srgbClr val="FF0000"/>
                </a:solidFill>
              </a:rPr>
              <a:t>dungui</a:t>
            </a:r>
            <a:r>
              <a:rPr lang="en-US" sz="2400" dirty="0" smtClean="0">
                <a:solidFill>
                  <a:srgbClr val="FF0000"/>
                </a:solidFill>
              </a:rPr>
              <a:t>.		</a:t>
            </a:r>
            <a:r>
              <a:rPr lang="en-US" sz="2400" dirty="0" smtClean="0"/>
              <a:t>Mary is talking.</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a:solidFill>
                  <a:srgbClr val="FF0000"/>
                </a:solidFill>
              </a:rPr>
              <a:t>Fey </a:t>
            </a:r>
            <a:r>
              <a:rPr lang="en-US" sz="2400" dirty="0" err="1" smtClean="0">
                <a:solidFill>
                  <a:srgbClr val="FF0000"/>
                </a:solidFill>
              </a:rPr>
              <a:t>ayey</a:t>
            </a:r>
            <a:r>
              <a:rPr lang="en-US" sz="2400" dirty="0" smtClean="0">
                <a:solidFill>
                  <a:srgbClr val="FF0000"/>
                </a:solidFill>
              </a:rPr>
              <a:t>.			</a:t>
            </a:r>
            <a:r>
              <a:rPr lang="en-US" sz="2400" dirty="0"/>
              <a:t>	</a:t>
            </a:r>
            <a:r>
              <a:rPr lang="en-US" sz="2400" dirty="0" smtClean="0"/>
              <a:t>	He laughed.</a:t>
            </a:r>
          </a:p>
          <a:p>
            <a:endParaRPr lang="en-US" sz="2400" dirty="0">
              <a:solidFill>
                <a:srgbClr val="FF0000"/>
              </a:solidFill>
            </a:endParaRPr>
          </a:p>
          <a:p>
            <a:r>
              <a:rPr lang="en-US" sz="2400" dirty="0" smtClean="0">
                <a:solidFill>
                  <a:srgbClr val="FF0000"/>
                </a:solidFill>
              </a:rPr>
              <a:t>Fey </a:t>
            </a:r>
            <a:r>
              <a:rPr lang="en-US" sz="2400" dirty="0" err="1" smtClean="0">
                <a:solidFill>
                  <a:srgbClr val="FF0000"/>
                </a:solidFill>
              </a:rPr>
              <a:t>petu</a:t>
            </a:r>
            <a:r>
              <a:rPr lang="en-US" sz="2400" dirty="0" smtClean="0">
                <a:solidFill>
                  <a:srgbClr val="FF0000"/>
                </a:solidFill>
              </a:rPr>
              <a:t> </a:t>
            </a:r>
            <a:r>
              <a:rPr lang="en-US" sz="2400" dirty="0" err="1" smtClean="0">
                <a:solidFill>
                  <a:srgbClr val="FF0000"/>
                </a:solidFill>
              </a:rPr>
              <a:t>ayey</a:t>
            </a:r>
            <a:r>
              <a:rPr lang="en-US" sz="2400" dirty="0" smtClean="0">
                <a:solidFill>
                  <a:srgbClr val="FF0000"/>
                </a:solidFill>
              </a:rPr>
              <a:t>.			</a:t>
            </a:r>
            <a:r>
              <a:rPr lang="en-US" sz="2400" dirty="0" smtClean="0"/>
              <a:t>He is laughing.</a:t>
            </a:r>
          </a:p>
          <a:p>
            <a:endParaRPr lang="en-US" sz="2400" dirty="0">
              <a:solidFill>
                <a:srgbClr val="FF0000"/>
              </a:solidFill>
            </a:endParaRPr>
          </a:p>
          <a:p>
            <a:r>
              <a:rPr lang="en-US" sz="2400" dirty="0">
                <a:solidFill>
                  <a:srgbClr val="FF0000"/>
                </a:solidFill>
              </a:rPr>
              <a:t>Fey </a:t>
            </a:r>
            <a:r>
              <a:rPr lang="en-US" sz="2400" dirty="0" err="1">
                <a:solidFill>
                  <a:srgbClr val="FF0000"/>
                </a:solidFill>
              </a:rPr>
              <a:t>anüi</a:t>
            </a:r>
            <a:r>
              <a:rPr lang="en-US" sz="2400" dirty="0" smtClean="0">
                <a:solidFill>
                  <a:srgbClr val="FF0000"/>
                </a:solidFill>
              </a:rPr>
              <a:t>.</a:t>
            </a:r>
            <a:r>
              <a:rPr lang="en-US" sz="2400" dirty="0">
                <a:solidFill>
                  <a:srgbClr val="FF0000"/>
                </a:solidFill>
              </a:rPr>
              <a:t>	</a:t>
            </a:r>
            <a:r>
              <a:rPr lang="en-US" sz="2400" dirty="0" smtClean="0">
                <a:solidFill>
                  <a:srgbClr val="FF0000"/>
                </a:solidFill>
              </a:rPr>
              <a:t>				</a:t>
            </a:r>
            <a:r>
              <a:rPr lang="en-US" sz="2400" dirty="0" smtClean="0"/>
              <a:t>She sat.</a:t>
            </a:r>
            <a:endParaRPr lang="en-US" sz="2400" dirty="0"/>
          </a:p>
        </p:txBody>
      </p:sp>
      <p:sp>
        <p:nvSpPr>
          <p:cNvPr id="2" name="TextBox 1"/>
          <p:cNvSpPr txBox="1"/>
          <p:nvPr/>
        </p:nvSpPr>
        <p:spPr>
          <a:xfrm>
            <a:off x="871538" y="5432793"/>
            <a:ext cx="6707981" cy="461665"/>
          </a:xfrm>
          <a:prstGeom prst="rect">
            <a:avLst/>
          </a:prstGeom>
          <a:noFill/>
        </p:spPr>
        <p:txBody>
          <a:bodyPr wrap="square" rtlCol="0">
            <a:spAutoFit/>
          </a:bodyPr>
          <a:lstStyle/>
          <a:p>
            <a:r>
              <a:rPr lang="en-US" sz="2400" dirty="0">
                <a:solidFill>
                  <a:srgbClr val="3E72F4"/>
                </a:solidFill>
              </a:rPr>
              <a:t>Fey </a:t>
            </a:r>
            <a:r>
              <a:rPr lang="en-US" sz="2400" dirty="0" err="1">
                <a:solidFill>
                  <a:srgbClr val="3E72F4"/>
                </a:solidFill>
              </a:rPr>
              <a:t>petu</a:t>
            </a:r>
            <a:r>
              <a:rPr lang="en-US" sz="2400" dirty="0">
                <a:solidFill>
                  <a:srgbClr val="3E72F4"/>
                </a:solidFill>
              </a:rPr>
              <a:t> </a:t>
            </a:r>
            <a:r>
              <a:rPr lang="en-US" sz="2400" dirty="0" err="1" smtClean="0">
                <a:solidFill>
                  <a:srgbClr val="3E72F4"/>
                </a:solidFill>
              </a:rPr>
              <a:t>anüi</a:t>
            </a:r>
            <a:r>
              <a:rPr lang="en-US" sz="2400" dirty="0" smtClean="0">
                <a:solidFill>
                  <a:srgbClr val="3E72F4"/>
                </a:solidFill>
              </a:rPr>
              <a:t>.</a:t>
            </a:r>
            <a:endParaRPr lang="en-US" sz="2400" dirty="0">
              <a:solidFill>
                <a:srgbClr val="3E72F4"/>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8119" y="2105886"/>
            <a:ext cx="3564131" cy="2752301"/>
          </a:xfrm>
          <a:prstGeom prst="rect">
            <a:avLst/>
          </a:prstGeom>
        </p:spPr>
      </p:pic>
    </p:spTree>
    <p:extLst>
      <p:ext uri="{BB962C8B-B14F-4D97-AF65-F5344CB8AC3E}">
        <p14:creationId xmlns:p14="http://schemas.microsoft.com/office/powerpoint/2010/main" val="173987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08000" y="381000"/>
            <a:ext cx="5892800" cy="1219200"/>
          </a:xfrm>
          <a:prstGeom prst="roundRect">
            <a:avLst/>
          </a:prstGeom>
          <a:solidFill>
            <a:srgbClr val="FB4C1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Careers</a:t>
            </a:r>
            <a:endParaRPr lang="en-US" sz="3200" b="1" dirty="0">
              <a:solidFill>
                <a:schemeClr val="bg1"/>
              </a:solidFill>
            </a:endParaRPr>
          </a:p>
        </p:txBody>
      </p:sp>
      <p:sp>
        <p:nvSpPr>
          <p:cNvPr id="8" name="Rounded Rectangle 7"/>
          <p:cNvSpPr/>
          <p:nvPr/>
        </p:nvSpPr>
        <p:spPr>
          <a:xfrm>
            <a:off x="812800" y="4572000"/>
            <a:ext cx="5689600" cy="609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Academic</a:t>
            </a:r>
            <a:endParaRPr lang="en-US" sz="3200" b="1" dirty="0"/>
          </a:p>
        </p:txBody>
      </p:sp>
      <p:sp>
        <p:nvSpPr>
          <p:cNvPr id="10" name="TextBox 9"/>
          <p:cNvSpPr txBox="1"/>
          <p:nvPr/>
        </p:nvSpPr>
        <p:spPr>
          <a:xfrm>
            <a:off x="1320800" y="2057400"/>
            <a:ext cx="10261600" cy="1938992"/>
          </a:xfrm>
          <a:prstGeom prst="rect">
            <a:avLst/>
          </a:prstGeom>
          <a:noFill/>
        </p:spPr>
        <p:txBody>
          <a:bodyPr wrap="square" rtlCol="0">
            <a:spAutoFit/>
          </a:bodyPr>
          <a:lstStyle/>
          <a:p>
            <a:r>
              <a:rPr lang="en-US" sz="2400" dirty="0" smtClean="0"/>
              <a:t>Work at a university</a:t>
            </a:r>
          </a:p>
          <a:p>
            <a:endParaRPr lang="en-US" sz="2400" dirty="0" smtClean="0"/>
          </a:p>
          <a:p>
            <a:r>
              <a:rPr lang="en-US" sz="2400" dirty="0" smtClean="0"/>
              <a:t>Train the next generation</a:t>
            </a:r>
          </a:p>
          <a:p>
            <a:endParaRPr lang="en-US" sz="2400" dirty="0" smtClean="0"/>
          </a:p>
          <a:p>
            <a:r>
              <a:rPr lang="en-US" sz="2400" dirty="0" smtClean="0"/>
              <a:t>Do research on unsolved problems in Natural Language Processing</a:t>
            </a:r>
            <a:endParaRPr lang="en-US" sz="2400" dirty="0"/>
          </a:p>
        </p:txBody>
      </p:sp>
    </p:spTree>
    <p:extLst>
      <p:ext uri="{BB962C8B-B14F-4D97-AF65-F5344CB8AC3E}">
        <p14:creationId xmlns:p14="http://schemas.microsoft.com/office/powerpoint/2010/main" val="86463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26" y="729930"/>
            <a:ext cx="10058400" cy="456140"/>
          </a:xfrm>
        </p:spPr>
        <p:txBody>
          <a:bodyPr/>
          <a:lstStyle/>
          <a:p>
            <a:pPr marL="0" indent="0">
              <a:buNone/>
            </a:pPr>
            <a:r>
              <a:rPr lang="en-US" dirty="0" smtClean="0"/>
              <a:t>Here are some sentences in </a:t>
            </a:r>
            <a:r>
              <a:rPr lang="en-US" dirty="0" smtClean="0">
                <a:solidFill>
                  <a:srgbClr val="FF0000"/>
                </a:solidFill>
              </a:rPr>
              <a:t>Hindi</a:t>
            </a:r>
            <a:r>
              <a:rPr lang="en-US" dirty="0" smtClean="0"/>
              <a:t>, a language spoken in India.</a:t>
            </a:r>
          </a:p>
        </p:txBody>
      </p:sp>
      <p:sp>
        <p:nvSpPr>
          <p:cNvPr id="4" name="Content Placeholder 2"/>
          <p:cNvSpPr txBox="1">
            <a:spLocks/>
          </p:cNvSpPr>
          <p:nvPr/>
        </p:nvSpPr>
        <p:spPr>
          <a:xfrm>
            <a:off x="784926" y="4672451"/>
            <a:ext cx="10058400" cy="45614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dirty="0" smtClean="0"/>
              <a:t>How would you say </a:t>
            </a:r>
            <a:r>
              <a:rPr lang="en-US" dirty="0" smtClean="0">
                <a:solidFill>
                  <a:srgbClr val="FF0000"/>
                </a:solidFill>
              </a:rPr>
              <a:t>“The shirt is white” </a:t>
            </a:r>
            <a:r>
              <a:rPr lang="en-US" dirty="0" smtClean="0"/>
              <a:t>in Hindi?</a:t>
            </a:r>
          </a:p>
        </p:txBody>
      </p:sp>
      <p:sp>
        <p:nvSpPr>
          <p:cNvPr id="5" name="TextBox 4"/>
          <p:cNvSpPr txBox="1"/>
          <p:nvPr/>
        </p:nvSpPr>
        <p:spPr>
          <a:xfrm>
            <a:off x="1305339" y="1762539"/>
            <a:ext cx="8044069" cy="1938992"/>
          </a:xfrm>
          <a:prstGeom prst="rect">
            <a:avLst/>
          </a:prstGeom>
          <a:noFill/>
        </p:spPr>
        <p:txBody>
          <a:bodyPr wrap="square" rtlCol="0">
            <a:spAutoFit/>
          </a:bodyPr>
          <a:lstStyle/>
          <a:p>
            <a:r>
              <a:rPr lang="en-US" sz="2400" dirty="0" smtClean="0">
                <a:solidFill>
                  <a:srgbClr val="FF0000"/>
                </a:solidFill>
              </a:rPr>
              <a:t>Jute </a:t>
            </a:r>
            <a:r>
              <a:rPr lang="en-US" sz="2400" dirty="0" err="1" smtClean="0">
                <a:solidFill>
                  <a:srgbClr val="FF0000"/>
                </a:solidFill>
              </a:rPr>
              <a:t>laal</a:t>
            </a:r>
            <a:r>
              <a:rPr lang="en-US" sz="2400" dirty="0" smtClean="0">
                <a:solidFill>
                  <a:srgbClr val="FF0000"/>
                </a:solidFill>
              </a:rPr>
              <a:t> </a:t>
            </a:r>
            <a:r>
              <a:rPr lang="en-US" sz="2400" dirty="0" err="1" smtClean="0">
                <a:solidFill>
                  <a:srgbClr val="FF0000"/>
                </a:solidFill>
              </a:rPr>
              <a:t>hain</a:t>
            </a:r>
            <a:r>
              <a:rPr lang="en-US" sz="2400" dirty="0" smtClean="0">
                <a:solidFill>
                  <a:srgbClr val="FF0000"/>
                </a:solidFill>
              </a:rPr>
              <a:t>.			</a:t>
            </a:r>
            <a:r>
              <a:rPr lang="en-US" sz="2400" dirty="0" smtClean="0"/>
              <a:t>The shoes are red</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smtClean="0">
                <a:solidFill>
                  <a:srgbClr val="FF0000"/>
                </a:solidFill>
              </a:rPr>
              <a:t>Jute </a:t>
            </a:r>
            <a:r>
              <a:rPr lang="en-US" sz="2400" dirty="0" err="1" smtClean="0">
                <a:solidFill>
                  <a:srgbClr val="FF0000"/>
                </a:solidFill>
              </a:rPr>
              <a:t>safed</a:t>
            </a:r>
            <a:r>
              <a:rPr lang="en-US" sz="2400" dirty="0" smtClean="0">
                <a:solidFill>
                  <a:srgbClr val="FF0000"/>
                </a:solidFill>
              </a:rPr>
              <a:t> </a:t>
            </a:r>
            <a:r>
              <a:rPr lang="en-US" sz="2400" dirty="0" err="1" smtClean="0">
                <a:solidFill>
                  <a:srgbClr val="FF0000"/>
                </a:solidFill>
              </a:rPr>
              <a:t>hain</a:t>
            </a:r>
            <a:r>
              <a:rPr lang="en-US" sz="2400" dirty="0" smtClean="0">
                <a:solidFill>
                  <a:srgbClr val="FF0000"/>
                </a:solidFill>
              </a:rPr>
              <a:t>.			</a:t>
            </a:r>
            <a:r>
              <a:rPr lang="en-US" sz="2400" dirty="0" smtClean="0"/>
              <a:t>The shoes are white.</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r>
            <a:br>
              <a:rPr lang="en-US" sz="2400" dirty="0" smtClean="0">
                <a:solidFill>
                  <a:srgbClr val="FF0000"/>
                </a:solidFill>
              </a:rPr>
            </a:br>
            <a:r>
              <a:rPr lang="en-US" sz="2400" dirty="0" err="1" smtClean="0">
                <a:solidFill>
                  <a:srgbClr val="FF0000"/>
                </a:solidFill>
              </a:rPr>
              <a:t>Kameez</a:t>
            </a:r>
            <a:r>
              <a:rPr lang="en-US" sz="2400" dirty="0" smtClean="0">
                <a:solidFill>
                  <a:srgbClr val="FF0000"/>
                </a:solidFill>
              </a:rPr>
              <a:t> </a:t>
            </a:r>
            <a:r>
              <a:rPr lang="en-US" sz="2400" dirty="0" err="1" smtClean="0">
                <a:solidFill>
                  <a:srgbClr val="FF0000"/>
                </a:solidFill>
              </a:rPr>
              <a:t>laal</a:t>
            </a:r>
            <a:r>
              <a:rPr lang="en-US" sz="2400" dirty="0" smtClean="0">
                <a:solidFill>
                  <a:srgbClr val="FF0000"/>
                </a:solidFill>
              </a:rPr>
              <a:t> </a:t>
            </a:r>
            <a:r>
              <a:rPr lang="en-US" sz="2400" dirty="0" err="1" smtClean="0">
                <a:solidFill>
                  <a:srgbClr val="FF0000"/>
                </a:solidFill>
              </a:rPr>
              <a:t>hai</a:t>
            </a:r>
            <a:r>
              <a:rPr lang="en-US" sz="2400" dirty="0" smtClean="0">
                <a:solidFill>
                  <a:srgbClr val="FF0000"/>
                </a:solidFill>
              </a:rPr>
              <a:t>.			</a:t>
            </a:r>
            <a:r>
              <a:rPr lang="en-US" sz="2400" dirty="0" smtClean="0"/>
              <a:t>The shirt is red.</a:t>
            </a:r>
            <a:endParaRPr lang="en-US" sz="2400" dirty="0">
              <a:solidFill>
                <a:srgbClr val="FF0000"/>
              </a:solidFill>
            </a:endParaRPr>
          </a:p>
        </p:txBody>
      </p:sp>
      <p:pic>
        <p:nvPicPr>
          <p:cNvPr id="7" name="Picture 6"/>
          <p:cNvPicPr>
            <a:picLocks noChangeAspect="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rot="779211">
            <a:off x="8576870" y="1241811"/>
            <a:ext cx="2808939" cy="248746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270" y="3976842"/>
            <a:ext cx="1812925" cy="16510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167439" y="4585777"/>
            <a:ext cx="1762345" cy="1651000"/>
          </a:xfrm>
          <a:prstGeom prst="rect">
            <a:avLst/>
          </a:prstGeom>
        </p:spPr>
      </p:pic>
      <p:sp>
        <p:nvSpPr>
          <p:cNvPr id="2" name="TextBox 1"/>
          <p:cNvSpPr txBox="1"/>
          <p:nvPr/>
        </p:nvSpPr>
        <p:spPr>
          <a:xfrm>
            <a:off x="871538" y="5307806"/>
            <a:ext cx="6707981" cy="461665"/>
          </a:xfrm>
          <a:prstGeom prst="rect">
            <a:avLst/>
          </a:prstGeom>
          <a:noFill/>
        </p:spPr>
        <p:txBody>
          <a:bodyPr wrap="square" rtlCol="0">
            <a:spAutoFit/>
          </a:bodyPr>
          <a:lstStyle/>
          <a:p>
            <a:r>
              <a:rPr lang="en-US" sz="2400" dirty="0" err="1" smtClean="0">
                <a:solidFill>
                  <a:srgbClr val="3E72F4"/>
                </a:solidFill>
              </a:rPr>
              <a:t>Kameez</a:t>
            </a:r>
            <a:r>
              <a:rPr lang="en-US" sz="2400" dirty="0" smtClean="0">
                <a:solidFill>
                  <a:srgbClr val="3E72F4"/>
                </a:solidFill>
              </a:rPr>
              <a:t> </a:t>
            </a:r>
            <a:r>
              <a:rPr lang="en-US" sz="2400" dirty="0" err="1" smtClean="0">
                <a:solidFill>
                  <a:srgbClr val="3E72F4"/>
                </a:solidFill>
              </a:rPr>
              <a:t>safed</a:t>
            </a:r>
            <a:r>
              <a:rPr lang="en-US" sz="2400" dirty="0" smtClean="0">
                <a:solidFill>
                  <a:srgbClr val="3E72F4"/>
                </a:solidFill>
              </a:rPr>
              <a:t> </a:t>
            </a:r>
            <a:r>
              <a:rPr lang="en-US" sz="2400" dirty="0" err="1" smtClean="0">
                <a:solidFill>
                  <a:srgbClr val="3E72F4"/>
                </a:solidFill>
              </a:rPr>
              <a:t>hai</a:t>
            </a:r>
            <a:r>
              <a:rPr lang="en-US" sz="2400" dirty="0" smtClean="0">
                <a:solidFill>
                  <a:srgbClr val="3E72F4"/>
                </a:solidFill>
              </a:rPr>
              <a:t>.</a:t>
            </a:r>
            <a:endParaRPr lang="en-US" sz="2400" dirty="0">
              <a:solidFill>
                <a:srgbClr val="3E72F4"/>
              </a:solidFill>
            </a:endParaRPr>
          </a:p>
        </p:txBody>
      </p:sp>
    </p:spTree>
    <p:extLst>
      <p:ext uri="{BB962C8B-B14F-4D97-AF65-F5344CB8AC3E}">
        <p14:creationId xmlns:p14="http://schemas.microsoft.com/office/powerpoint/2010/main" val="201424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TC103090434[[fn=Wood Type]]</Template>
  <TotalTime>5047</TotalTime>
  <Words>6103</Words>
  <Application>Microsoft Office PowerPoint</Application>
  <PresentationFormat>Widescreen</PresentationFormat>
  <Paragraphs>760</Paragraphs>
  <Slides>80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80</vt:i4>
      </vt:variant>
    </vt:vector>
  </HeadingPairs>
  <TitlesOfParts>
    <vt:vector size="94" baseType="lpstr">
      <vt:lpstr>MS Mincho</vt:lpstr>
      <vt:lpstr>Berlin Sans FB</vt:lpstr>
      <vt:lpstr>Calibri</vt:lpstr>
      <vt:lpstr>Cambria</vt:lpstr>
      <vt:lpstr>Corbel</vt:lpstr>
      <vt:lpstr>HG明朝B</vt:lpstr>
      <vt:lpstr>JasmineUPC</vt:lpstr>
      <vt:lpstr>Nyala</vt:lpstr>
      <vt:lpstr>Rockwell</vt:lpstr>
      <vt:lpstr>Rockwell Condensed</vt:lpstr>
      <vt:lpstr>Times New Roman</vt:lpstr>
      <vt:lpstr>Trebuchet MS</vt:lpstr>
      <vt:lpstr>Wingdings</vt:lpstr>
      <vt:lpstr>Wood Type</vt:lpstr>
      <vt:lpstr>ACTIVITY PROBLEMS</vt:lpstr>
      <vt:lpstr>PowerPoint Presentation</vt:lpstr>
      <vt:lpstr>How does autocorrect work?</vt:lpstr>
      <vt:lpstr>PowerPoint Presentation</vt:lpstr>
      <vt:lpstr>How does text recognition work? Also Known as Optical Character Recognition or OCR</vt:lpstr>
      <vt:lpstr>DID YOU KNOW?</vt:lpstr>
      <vt:lpstr>PowerPoint Presentation</vt:lpstr>
      <vt:lpstr>PowerPoint Presentation</vt:lpstr>
      <vt:lpstr>PowerPoint Presentation</vt:lpstr>
      <vt:lpstr>How Does computer translation work?</vt:lpstr>
      <vt:lpstr>PowerPoint Presentation</vt:lpstr>
      <vt:lpstr>How do computers ‘guess’ words? For speech recognition and computer translation</vt:lpstr>
      <vt:lpstr>How do Computers Guess Words? For speech recognition and computer Translation</vt:lpstr>
      <vt:lpstr>CAN YOU GUESS THE LANGUAGE?</vt:lpstr>
      <vt:lpstr>PowerPoint Presentation</vt:lpstr>
      <vt:lpstr>Why do languages sound different?</vt:lpstr>
      <vt:lpstr>PowerPoint Presentation</vt:lpstr>
      <vt:lpstr>PowerPoint Presentation</vt:lpstr>
      <vt:lpstr>How do other writing systems work?</vt:lpstr>
      <vt:lpstr>DID YOU KNOW?</vt:lpstr>
      <vt:lpstr>PowerPoint Presentation</vt:lpstr>
      <vt:lpstr>Why is it so hard for computers to understand us?</vt:lpstr>
      <vt:lpstr>PowerPoint Presentation</vt:lpstr>
      <vt:lpstr>How do computers tell words apart?</vt:lpstr>
      <vt:lpstr>PowerPoint Presentation</vt:lpstr>
      <vt:lpstr>PowerPoint Presentation</vt:lpstr>
      <vt:lpstr>PowerPoint Presentation</vt:lpstr>
      <vt:lpstr>How Does computer translation work?</vt:lpstr>
      <vt:lpstr>PowerPoint Presentation</vt:lpstr>
      <vt:lpstr>How does autocorrect work?</vt:lpstr>
      <vt:lpstr>CAN YOU GUESS THE LANGUAGE?</vt:lpstr>
      <vt:lpstr>PowerPoint Presentation</vt:lpstr>
      <vt:lpstr>How does text recognition work? Also Known as Optical Character Recognition or OCR</vt:lpstr>
      <vt:lpstr>PowerPoint Presentation</vt:lpstr>
      <vt:lpstr>PowerPoint Presentation</vt:lpstr>
      <vt:lpstr>How Does computer translation work?</vt:lpstr>
      <vt:lpstr>PowerPoint Presentation</vt:lpstr>
      <vt:lpstr>PowerPoint Presentation</vt:lpstr>
      <vt:lpstr>How do Computers Guess Words? For speech recognition and computer Translation</vt:lpstr>
      <vt:lpstr>PowerPoint Presentation</vt:lpstr>
      <vt:lpstr>Why do languages sound different?</vt:lpstr>
      <vt:lpstr>PowerPoint Presentation</vt:lpstr>
      <vt:lpstr>Why is it so hard for computers to understand us?</vt:lpstr>
      <vt:lpstr>PowerPoint Presentation</vt:lpstr>
      <vt:lpstr>PowerPoint Presentation</vt:lpstr>
      <vt:lpstr>PowerPoint Presentation</vt:lpstr>
      <vt:lpstr>How do other writing systems work?</vt:lpstr>
      <vt:lpstr>PowerPoint Presentation</vt:lpstr>
      <vt:lpstr>How does autocorrect work?</vt:lpstr>
      <vt:lpstr>PowerPoint Presentation</vt:lpstr>
      <vt:lpstr>How does text recognition work? Also Known as Optical Character Recognition or OCR</vt:lpstr>
      <vt:lpstr>PowerPoint Presentation</vt:lpstr>
      <vt:lpstr>PowerPoint Presentation</vt:lpstr>
      <vt:lpstr>PowerPoint Presentation</vt:lpstr>
      <vt:lpstr>How Does computer translation work?</vt:lpstr>
      <vt:lpstr>DID YOU KNOW?</vt:lpstr>
      <vt:lpstr>PowerPoint Presentation</vt:lpstr>
      <vt:lpstr>PowerPoint Presentation</vt:lpstr>
      <vt:lpstr>How do Computers Guess Words? For speech recognition and computer Translation</vt:lpstr>
      <vt:lpstr>PowerPoint Presentation</vt:lpstr>
      <vt:lpstr>Why do languages sound different?</vt:lpstr>
      <vt:lpstr>PowerPoint Presentation</vt:lpstr>
      <vt:lpstr>PowerPoint Presentation</vt:lpstr>
      <vt:lpstr>PowerPoint Presentation</vt:lpstr>
      <vt:lpstr>How Does computer translation work?</vt:lpstr>
      <vt:lpstr>CAN YOU GUESS THE LANGUAGE?</vt:lpstr>
      <vt:lpstr>PowerPoint Presentation</vt:lpstr>
      <vt:lpstr>Why is it so hard for computers to understand us?</vt:lpstr>
      <vt:lpstr>PowerPoint Presentation</vt:lpstr>
      <vt:lpstr>PowerPoint Presentation</vt:lpstr>
      <vt:lpstr>PowerPoint Presentation</vt:lpstr>
      <vt:lpstr>How do other writing systems work?</vt:lpstr>
      <vt:lpstr>How Do puzzles prepare you for computing?</vt:lpstr>
      <vt:lpstr>Why do computer scientists need to know about language diversity?</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PROBLEMS</dc:title>
  <dc:creator>Alexa Little</dc:creator>
  <cp:lastModifiedBy>Lori Levin</cp:lastModifiedBy>
  <cp:revision>285</cp:revision>
  <cp:lastPrinted>2014-05-02T03:52:48Z</cp:lastPrinted>
  <dcterms:created xsi:type="dcterms:W3CDTF">2014-04-23T22:27:46Z</dcterms:created>
  <dcterms:modified xsi:type="dcterms:W3CDTF">2014-05-06T02:36:33Z</dcterms:modified>
</cp:coreProperties>
</file>